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1" r:id="rId2"/>
    <p:sldId id="300" r:id="rId3"/>
    <p:sldId id="329" r:id="rId4"/>
    <p:sldId id="331" r:id="rId5"/>
    <p:sldId id="335" r:id="rId6"/>
    <p:sldId id="354" r:id="rId7"/>
    <p:sldId id="357" r:id="rId8"/>
    <p:sldId id="359" r:id="rId9"/>
    <p:sldId id="334" r:id="rId10"/>
    <p:sldId id="356" r:id="rId11"/>
    <p:sldId id="344" r:id="rId12"/>
    <p:sldId id="333" r:id="rId13"/>
    <p:sldId id="330" r:id="rId14"/>
    <p:sldId id="362" r:id="rId15"/>
    <p:sldId id="338" r:id="rId16"/>
    <p:sldId id="257" r:id="rId17"/>
    <p:sldId id="261" r:id="rId18"/>
    <p:sldId id="256" r:id="rId19"/>
    <p:sldId id="262" r:id="rId20"/>
    <p:sldId id="264" r:id="rId21"/>
    <p:sldId id="339" r:id="rId22"/>
    <p:sldId id="267" r:id="rId23"/>
    <p:sldId id="266" r:id="rId24"/>
    <p:sldId id="274" r:id="rId25"/>
    <p:sldId id="289" r:id="rId26"/>
    <p:sldId id="361" r:id="rId27"/>
    <p:sldId id="310" r:id="rId28"/>
    <p:sldId id="259" r:id="rId29"/>
    <p:sldId id="291" r:id="rId30"/>
    <p:sldId id="292" r:id="rId31"/>
    <p:sldId id="294" r:id="rId32"/>
    <p:sldId id="268" r:id="rId33"/>
    <p:sldId id="321" r:id="rId34"/>
    <p:sldId id="323" r:id="rId35"/>
    <p:sldId id="304" r:id="rId36"/>
    <p:sldId id="297" r:id="rId37"/>
    <p:sldId id="301" r:id="rId38"/>
    <p:sldId id="299" r:id="rId39"/>
    <p:sldId id="306" r:id="rId40"/>
    <p:sldId id="305" r:id="rId41"/>
    <p:sldId id="311" r:id="rId42"/>
    <p:sldId id="296" r:id="rId43"/>
    <p:sldId id="315" r:id="rId44"/>
    <p:sldId id="316" r:id="rId45"/>
    <p:sldId id="308" r:id="rId46"/>
    <p:sldId id="314" r:id="rId47"/>
    <p:sldId id="313" r:id="rId48"/>
    <p:sldId id="290" r:id="rId4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3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206" autoAdjust="0"/>
  </p:normalViewPr>
  <p:slideViewPr>
    <p:cSldViewPr snapToGrid="0">
      <p:cViewPr varScale="1">
        <p:scale>
          <a:sx n="102" d="100"/>
          <a:sy n="102" d="100"/>
        </p:scale>
        <p:origin x="138"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49DC2-716E-44DB-9507-D9C3A04B6D9F}"/>
              </a:ext>
            </a:extLst>
          </p:cNvPr>
          <p:cNvSpPr>
            <a:spLocks noGrp="1"/>
          </p:cNvSpPr>
          <p:nvPr>
            <p:ph type="ctrTitle"/>
          </p:nvPr>
        </p:nvSpPr>
        <p:spPr>
          <a:xfrm>
            <a:off x="1524000" y="1122363"/>
            <a:ext cx="9144000" cy="2387600"/>
          </a:xfrm>
        </p:spPr>
        <p:txBody>
          <a:bodyPr anchor="b"/>
          <a:lstStyle>
            <a:lvl1pPr algn="ctr">
              <a:defRPr sz="6000"/>
            </a:lvl1pPr>
          </a:lstStyle>
          <a:p>
            <a:r>
              <a:rPr lang="en-US" altLang="zh-TW"/>
              <a:t>Click to edit Master title style</a:t>
            </a:r>
            <a:endParaRPr lang="zh-TW" altLang="en-US"/>
          </a:p>
        </p:txBody>
      </p:sp>
      <p:sp>
        <p:nvSpPr>
          <p:cNvPr id="3" name="Subtitle 2">
            <a:extLst>
              <a:ext uri="{FF2B5EF4-FFF2-40B4-BE49-F238E27FC236}">
                <a16:creationId xmlns:a16="http://schemas.microsoft.com/office/drawing/2014/main" id="{C0E4E1C1-92CB-4BFF-B0C4-7ACC0969D9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zh-TW" altLang="en-US"/>
          </a:p>
        </p:txBody>
      </p:sp>
      <p:sp>
        <p:nvSpPr>
          <p:cNvPr id="4" name="Date Placeholder 3">
            <a:extLst>
              <a:ext uri="{FF2B5EF4-FFF2-40B4-BE49-F238E27FC236}">
                <a16:creationId xmlns:a16="http://schemas.microsoft.com/office/drawing/2014/main" id="{86659C94-8FAD-492B-A1CD-CE26BE98DC5B}"/>
              </a:ext>
            </a:extLst>
          </p:cNvPr>
          <p:cNvSpPr>
            <a:spLocks noGrp="1"/>
          </p:cNvSpPr>
          <p:nvPr>
            <p:ph type="dt" sz="half" idx="10"/>
          </p:nvPr>
        </p:nvSpPr>
        <p:spPr/>
        <p:txBody>
          <a:bodyPr/>
          <a:lstStyle/>
          <a:p>
            <a:fld id="{450FE899-D0B7-429F-9D90-83060A1E17E0}" type="datetimeFigureOut">
              <a:rPr lang="zh-TW" altLang="en-US" smtClean="0"/>
              <a:t>2023/10/6</a:t>
            </a:fld>
            <a:endParaRPr lang="zh-TW" altLang="en-US"/>
          </a:p>
        </p:txBody>
      </p:sp>
      <p:sp>
        <p:nvSpPr>
          <p:cNvPr id="5" name="Footer Placeholder 4">
            <a:extLst>
              <a:ext uri="{FF2B5EF4-FFF2-40B4-BE49-F238E27FC236}">
                <a16:creationId xmlns:a16="http://schemas.microsoft.com/office/drawing/2014/main" id="{2A9A9CDD-BFC2-426E-9381-4543DBD52558}"/>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99FA0516-F197-4CDB-83D2-4627C0EC1506}"/>
              </a:ext>
            </a:extLst>
          </p:cNvPr>
          <p:cNvSpPr>
            <a:spLocks noGrp="1"/>
          </p:cNvSpPr>
          <p:nvPr>
            <p:ph type="sldNum" sz="quarter" idx="12"/>
          </p:nvPr>
        </p:nvSpPr>
        <p:spPr/>
        <p:txBody>
          <a:bodyPr/>
          <a:lstStyle/>
          <a:p>
            <a:fld id="{9C42D587-1398-4676-9E19-CDFBC976EC9A}" type="slidenum">
              <a:rPr lang="zh-TW" altLang="en-US" smtClean="0"/>
              <a:t>‹#›</a:t>
            </a:fld>
            <a:endParaRPr lang="zh-TW" altLang="en-US"/>
          </a:p>
        </p:txBody>
      </p:sp>
    </p:spTree>
    <p:extLst>
      <p:ext uri="{BB962C8B-B14F-4D97-AF65-F5344CB8AC3E}">
        <p14:creationId xmlns:p14="http://schemas.microsoft.com/office/powerpoint/2010/main" val="781447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C634-8065-46A5-81AA-EA94646F9DEC}"/>
              </a:ext>
            </a:extLst>
          </p:cNvPr>
          <p:cNvSpPr>
            <a:spLocks noGrp="1"/>
          </p:cNvSpPr>
          <p:nvPr>
            <p:ph type="title"/>
          </p:nvPr>
        </p:nvSpPr>
        <p:spPr/>
        <p:txBody>
          <a:bodyPr/>
          <a:lstStyle/>
          <a:p>
            <a:r>
              <a:rPr lang="en-US" altLang="zh-TW"/>
              <a:t>Click to edit Master title style</a:t>
            </a:r>
            <a:endParaRPr lang="zh-TW" altLang="en-US"/>
          </a:p>
        </p:txBody>
      </p:sp>
      <p:sp>
        <p:nvSpPr>
          <p:cNvPr id="3" name="Vertical Text Placeholder 2">
            <a:extLst>
              <a:ext uri="{FF2B5EF4-FFF2-40B4-BE49-F238E27FC236}">
                <a16:creationId xmlns:a16="http://schemas.microsoft.com/office/drawing/2014/main" id="{B3BB1A8A-5A48-4A63-BE2E-84924449F4E8}"/>
              </a:ext>
            </a:extLst>
          </p:cNvPr>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38B8A2A1-D193-4DE0-95BC-D4B5FA85D1F6}"/>
              </a:ext>
            </a:extLst>
          </p:cNvPr>
          <p:cNvSpPr>
            <a:spLocks noGrp="1"/>
          </p:cNvSpPr>
          <p:nvPr>
            <p:ph type="dt" sz="half" idx="10"/>
          </p:nvPr>
        </p:nvSpPr>
        <p:spPr/>
        <p:txBody>
          <a:bodyPr/>
          <a:lstStyle/>
          <a:p>
            <a:fld id="{450FE899-D0B7-429F-9D90-83060A1E17E0}" type="datetimeFigureOut">
              <a:rPr lang="zh-TW" altLang="en-US" smtClean="0"/>
              <a:t>2023/10/6</a:t>
            </a:fld>
            <a:endParaRPr lang="zh-TW" altLang="en-US"/>
          </a:p>
        </p:txBody>
      </p:sp>
      <p:sp>
        <p:nvSpPr>
          <p:cNvPr id="5" name="Footer Placeholder 4">
            <a:extLst>
              <a:ext uri="{FF2B5EF4-FFF2-40B4-BE49-F238E27FC236}">
                <a16:creationId xmlns:a16="http://schemas.microsoft.com/office/drawing/2014/main" id="{CD63B102-BB63-4A02-A2EB-6025F2F3D116}"/>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37F540DD-7A0D-4BBA-9E2F-12B889966C0D}"/>
              </a:ext>
            </a:extLst>
          </p:cNvPr>
          <p:cNvSpPr>
            <a:spLocks noGrp="1"/>
          </p:cNvSpPr>
          <p:nvPr>
            <p:ph type="sldNum" sz="quarter" idx="12"/>
          </p:nvPr>
        </p:nvSpPr>
        <p:spPr/>
        <p:txBody>
          <a:bodyPr/>
          <a:lstStyle/>
          <a:p>
            <a:fld id="{9C42D587-1398-4676-9E19-CDFBC976EC9A}" type="slidenum">
              <a:rPr lang="zh-TW" altLang="en-US" smtClean="0"/>
              <a:t>‹#›</a:t>
            </a:fld>
            <a:endParaRPr lang="zh-TW" altLang="en-US"/>
          </a:p>
        </p:txBody>
      </p:sp>
    </p:spTree>
    <p:extLst>
      <p:ext uri="{BB962C8B-B14F-4D97-AF65-F5344CB8AC3E}">
        <p14:creationId xmlns:p14="http://schemas.microsoft.com/office/powerpoint/2010/main" val="412809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6FA15D-D32E-49D2-9ECE-08CD9FE6A32D}"/>
              </a:ext>
            </a:extLst>
          </p:cNvPr>
          <p:cNvSpPr>
            <a:spLocks noGrp="1"/>
          </p:cNvSpPr>
          <p:nvPr>
            <p:ph type="title" orient="vert"/>
          </p:nvPr>
        </p:nvSpPr>
        <p:spPr>
          <a:xfrm>
            <a:off x="8724900" y="365125"/>
            <a:ext cx="2628900" cy="5811838"/>
          </a:xfrm>
        </p:spPr>
        <p:txBody>
          <a:bodyPr vert="eaVert"/>
          <a:lstStyle/>
          <a:p>
            <a:r>
              <a:rPr lang="en-US" altLang="zh-TW"/>
              <a:t>Click to edit Master title style</a:t>
            </a:r>
            <a:endParaRPr lang="zh-TW" altLang="en-US"/>
          </a:p>
        </p:txBody>
      </p:sp>
      <p:sp>
        <p:nvSpPr>
          <p:cNvPr id="3" name="Vertical Text Placeholder 2">
            <a:extLst>
              <a:ext uri="{FF2B5EF4-FFF2-40B4-BE49-F238E27FC236}">
                <a16:creationId xmlns:a16="http://schemas.microsoft.com/office/drawing/2014/main" id="{937B310C-7EB7-47BD-B56F-20419513D5E2}"/>
              </a:ext>
            </a:extLst>
          </p:cNvPr>
          <p:cNvSpPr>
            <a:spLocks noGrp="1"/>
          </p:cNvSpPr>
          <p:nvPr>
            <p:ph type="body" orient="vert" idx="1"/>
          </p:nvPr>
        </p:nvSpPr>
        <p:spPr>
          <a:xfrm>
            <a:off x="838200" y="365125"/>
            <a:ext cx="7734300" cy="5811838"/>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CFB1B07B-6611-462A-AE4E-AC19AF9C5A6A}"/>
              </a:ext>
            </a:extLst>
          </p:cNvPr>
          <p:cNvSpPr>
            <a:spLocks noGrp="1"/>
          </p:cNvSpPr>
          <p:nvPr>
            <p:ph type="dt" sz="half" idx="10"/>
          </p:nvPr>
        </p:nvSpPr>
        <p:spPr/>
        <p:txBody>
          <a:bodyPr/>
          <a:lstStyle/>
          <a:p>
            <a:fld id="{450FE899-D0B7-429F-9D90-83060A1E17E0}" type="datetimeFigureOut">
              <a:rPr lang="zh-TW" altLang="en-US" smtClean="0"/>
              <a:t>2023/10/6</a:t>
            </a:fld>
            <a:endParaRPr lang="zh-TW" altLang="en-US"/>
          </a:p>
        </p:txBody>
      </p:sp>
      <p:sp>
        <p:nvSpPr>
          <p:cNvPr id="5" name="Footer Placeholder 4">
            <a:extLst>
              <a:ext uri="{FF2B5EF4-FFF2-40B4-BE49-F238E27FC236}">
                <a16:creationId xmlns:a16="http://schemas.microsoft.com/office/drawing/2014/main" id="{A8EF7F81-1786-40D0-9BD1-D1179D291529}"/>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4570F793-74A4-4430-9FF8-1D27B1238280}"/>
              </a:ext>
            </a:extLst>
          </p:cNvPr>
          <p:cNvSpPr>
            <a:spLocks noGrp="1"/>
          </p:cNvSpPr>
          <p:nvPr>
            <p:ph type="sldNum" sz="quarter" idx="12"/>
          </p:nvPr>
        </p:nvSpPr>
        <p:spPr/>
        <p:txBody>
          <a:bodyPr/>
          <a:lstStyle/>
          <a:p>
            <a:fld id="{9C42D587-1398-4676-9E19-CDFBC976EC9A}" type="slidenum">
              <a:rPr lang="zh-TW" altLang="en-US" smtClean="0"/>
              <a:t>‹#›</a:t>
            </a:fld>
            <a:endParaRPr lang="zh-TW" altLang="en-US"/>
          </a:p>
        </p:txBody>
      </p:sp>
    </p:spTree>
    <p:extLst>
      <p:ext uri="{BB962C8B-B14F-4D97-AF65-F5344CB8AC3E}">
        <p14:creationId xmlns:p14="http://schemas.microsoft.com/office/powerpoint/2010/main" val="2174758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22BC-9C30-4C1F-B162-C7FCA4B427BE}"/>
              </a:ext>
            </a:extLst>
          </p:cNvPr>
          <p:cNvSpPr>
            <a:spLocks noGrp="1"/>
          </p:cNvSpPr>
          <p:nvPr>
            <p:ph type="title"/>
          </p:nvPr>
        </p:nvSpPr>
        <p:spPr/>
        <p:txBody>
          <a:body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7E78B868-0B70-4EB5-B136-8A505E9F47A2}"/>
              </a:ext>
            </a:extLst>
          </p:cNvPr>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47E26692-3CE6-4E2A-9078-F33832D4D049}"/>
              </a:ext>
            </a:extLst>
          </p:cNvPr>
          <p:cNvSpPr>
            <a:spLocks noGrp="1"/>
          </p:cNvSpPr>
          <p:nvPr>
            <p:ph type="dt" sz="half" idx="10"/>
          </p:nvPr>
        </p:nvSpPr>
        <p:spPr/>
        <p:txBody>
          <a:bodyPr/>
          <a:lstStyle/>
          <a:p>
            <a:fld id="{450FE899-D0B7-429F-9D90-83060A1E17E0}" type="datetimeFigureOut">
              <a:rPr lang="zh-TW" altLang="en-US" smtClean="0"/>
              <a:t>2023/10/6</a:t>
            </a:fld>
            <a:endParaRPr lang="zh-TW" altLang="en-US"/>
          </a:p>
        </p:txBody>
      </p:sp>
      <p:sp>
        <p:nvSpPr>
          <p:cNvPr id="5" name="Footer Placeholder 4">
            <a:extLst>
              <a:ext uri="{FF2B5EF4-FFF2-40B4-BE49-F238E27FC236}">
                <a16:creationId xmlns:a16="http://schemas.microsoft.com/office/drawing/2014/main" id="{C62EDDED-59CC-4541-816C-F92E0F42BA6F}"/>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CCD615A4-844C-4F75-8A4E-1A77499A67A9}"/>
              </a:ext>
            </a:extLst>
          </p:cNvPr>
          <p:cNvSpPr>
            <a:spLocks noGrp="1"/>
          </p:cNvSpPr>
          <p:nvPr>
            <p:ph type="sldNum" sz="quarter" idx="12"/>
          </p:nvPr>
        </p:nvSpPr>
        <p:spPr/>
        <p:txBody>
          <a:bodyPr/>
          <a:lstStyle/>
          <a:p>
            <a:fld id="{9C42D587-1398-4676-9E19-CDFBC976EC9A}" type="slidenum">
              <a:rPr lang="zh-TW" altLang="en-US" smtClean="0"/>
              <a:t>‹#›</a:t>
            </a:fld>
            <a:endParaRPr lang="zh-TW" altLang="en-US"/>
          </a:p>
        </p:txBody>
      </p:sp>
    </p:spTree>
    <p:extLst>
      <p:ext uri="{BB962C8B-B14F-4D97-AF65-F5344CB8AC3E}">
        <p14:creationId xmlns:p14="http://schemas.microsoft.com/office/powerpoint/2010/main" val="1446475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3F2D7-E093-40BC-B861-EFF8B399FDD5}"/>
              </a:ext>
            </a:extLst>
          </p:cNvPr>
          <p:cNvSpPr>
            <a:spLocks noGrp="1"/>
          </p:cNvSpPr>
          <p:nvPr>
            <p:ph type="title"/>
          </p:nvPr>
        </p:nvSpPr>
        <p:spPr>
          <a:xfrm>
            <a:off x="831850" y="1709738"/>
            <a:ext cx="10515600" cy="2852737"/>
          </a:xfrm>
        </p:spPr>
        <p:txBody>
          <a:bodyPr anchor="b"/>
          <a:lstStyle>
            <a:lvl1pPr>
              <a:defRPr sz="6000"/>
            </a:lvl1p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23517BCE-E578-4DD6-90AD-133E5539ED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Click to edit Master text styles</a:t>
            </a:r>
          </a:p>
        </p:txBody>
      </p:sp>
      <p:sp>
        <p:nvSpPr>
          <p:cNvPr id="4" name="Date Placeholder 3">
            <a:extLst>
              <a:ext uri="{FF2B5EF4-FFF2-40B4-BE49-F238E27FC236}">
                <a16:creationId xmlns:a16="http://schemas.microsoft.com/office/drawing/2014/main" id="{32AA5D08-6E32-4A6A-A789-51433BD2CA91}"/>
              </a:ext>
            </a:extLst>
          </p:cNvPr>
          <p:cNvSpPr>
            <a:spLocks noGrp="1"/>
          </p:cNvSpPr>
          <p:nvPr>
            <p:ph type="dt" sz="half" idx="10"/>
          </p:nvPr>
        </p:nvSpPr>
        <p:spPr/>
        <p:txBody>
          <a:bodyPr/>
          <a:lstStyle/>
          <a:p>
            <a:fld id="{450FE899-D0B7-429F-9D90-83060A1E17E0}" type="datetimeFigureOut">
              <a:rPr lang="zh-TW" altLang="en-US" smtClean="0"/>
              <a:t>2023/10/6</a:t>
            </a:fld>
            <a:endParaRPr lang="zh-TW" altLang="en-US"/>
          </a:p>
        </p:txBody>
      </p:sp>
      <p:sp>
        <p:nvSpPr>
          <p:cNvPr id="5" name="Footer Placeholder 4">
            <a:extLst>
              <a:ext uri="{FF2B5EF4-FFF2-40B4-BE49-F238E27FC236}">
                <a16:creationId xmlns:a16="http://schemas.microsoft.com/office/drawing/2014/main" id="{7D028620-7721-4C3D-B7B1-2500349E4824}"/>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9C61E14B-8C6B-49D2-8697-F0FBCC310C6D}"/>
              </a:ext>
            </a:extLst>
          </p:cNvPr>
          <p:cNvSpPr>
            <a:spLocks noGrp="1"/>
          </p:cNvSpPr>
          <p:nvPr>
            <p:ph type="sldNum" sz="quarter" idx="12"/>
          </p:nvPr>
        </p:nvSpPr>
        <p:spPr/>
        <p:txBody>
          <a:bodyPr/>
          <a:lstStyle/>
          <a:p>
            <a:fld id="{9C42D587-1398-4676-9E19-CDFBC976EC9A}" type="slidenum">
              <a:rPr lang="zh-TW" altLang="en-US" smtClean="0"/>
              <a:t>‹#›</a:t>
            </a:fld>
            <a:endParaRPr lang="zh-TW" altLang="en-US"/>
          </a:p>
        </p:txBody>
      </p:sp>
    </p:spTree>
    <p:extLst>
      <p:ext uri="{BB962C8B-B14F-4D97-AF65-F5344CB8AC3E}">
        <p14:creationId xmlns:p14="http://schemas.microsoft.com/office/powerpoint/2010/main" val="2310568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AA7A-AE51-4783-A544-D9604AF8288E}"/>
              </a:ext>
            </a:extLst>
          </p:cNvPr>
          <p:cNvSpPr>
            <a:spLocks noGrp="1"/>
          </p:cNvSpPr>
          <p:nvPr>
            <p:ph type="title"/>
          </p:nvPr>
        </p:nvSpPr>
        <p:spPr/>
        <p:txBody>
          <a:body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8853A868-801F-4EB9-AF39-BF31234871E4}"/>
              </a:ext>
            </a:extLst>
          </p:cNvPr>
          <p:cNvSpPr>
            <a:spLocks noGrp="1"/>
          </p:cNvSpPr>
          <p:nvPr>
            <p:ph sz="half" idx="1"/>
          </p:nvPr>
        </p:nvSpPr>
        <p:spPr>
          <a:xfrm>
            <a:off x="838200" y="1825625"/>
            <a:ext cx="51816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a:extLst>
              <a:ext uri="{FF2B5EF4-FFF2-40B4-BE49-F238E27FC236}">
                <a16:creationId xmlns:a16="http://schemas.microsoft.com/office/drawing/2014/main" id="{8656FAD1-6B20-4B07-9C3C-B073EF3B72F6}"/>
              </a:ext>
            </a:extLst>
          </p:cNvPr>
          <p:cNvSpPr>
            <a:spLocks noGrp="1"/>
          </p:cNvSpPr>
          <p:nvPr>
            <p:ph sz="half" idx="2"/>
          </p:nvPr>
        </p:nvSpPr>
        <p:spPr>
          <a:xfrm>
            <a:off x="6172200" y="1825625"/>
            <a:ext cx="51816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Date Placeholder 4">
            <a:extLst>
              <a:ext uri="{FF2B5EF4-FFF2-40B4-BE49-F238E27FC236}">
                <a16:creationId xmlns:a16="http://schemas.microsoft.com/office/drawing/2014/main" id="{A4496051-A72C-4852-B3F0-81A3C2CE9D04}"/>
              </a:ext>
            </a:extLst>
          </p:cNvPr>
          <p:cNvSpPr>
            <a:spLocks noGrp="1"/>
          </p:cNvSpPr>
          <p:nvPr>
            <p:ph type="dt" sz="half" idx="10"/>
          </p:nvPr>
        </p:nvSpPr>
        <p:spPr/>
        <p:txBody>
          <a:bodyPr/>
          <a:lstStyle/>
          <a:p>
            <a:fld id="{450FE899-D0B7-429F-9D90-83060A1E17E0}" type="datetimeFigureOut">
              <a:rPr lang="zh-TW" altLang="en-US" smtClean="0"/>
              <a:t>2023/10/6</a:t>
            </a:fld>
            <a:endParaRPr lang="zh-TW" altLang="en-US"/>
          </a:p>
        </p:txBody>
      </p:sp>
      <p:sp>
        <p:nvSpPr>
          <p:cNvPr id="6" name="Footer Placeholder 5">
            <a:extLst>
              <a:ext uri="{FF2B5EF4-FFF2-40B4-BE49-F238E27FC236}">
                <a16:creationId xmlns:a16="http://schemas.microsoft.com/office/drawing/2014/main" id="{7F301DB5-F7A8-4BC2-8977-9A0833206831}"/>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069D9DFC-DF6D-4F2E-8676-F1FEE9F1BE4A}"/>
              </a:ext>
            </a:extLst>
          </p:cNvPr>
          <p:cNvSpPr>
            <a:spLocks noGrp="1"/>
          </p:cNvSpPr>
          <p:nvPr>
            <p:ph type="sldNum" sz="quarter" idx="12"/>
          </p:nvPr>
        </p:nvSpPr>
        <p:spPr/>
        <p:txBody>
          <a:bodyPr/>
          <a:lstStyle/>
          <a:p>
            <a:fld id="{9C42D587-1398-4676-9E19-CDFBC976EC9A}" type="slidenum">
              <a:rPr lang="zh-TW" altLang="en-US" smtClean="0"/>
              <a:t>‹#›</a:t>
            </a:fld>
            <a:endParaRPr lang="zh-TW" altLang="en-US"/>
          </a:p>
        </p:txBody>
      </p:sp>
    </p:spTree>
    <p:extLst>
      <p:ext uri="{BB962C8B-B14F-4D97-AF65-F5344CB8AC3E}">
        <p14:creationId xmlns:p14="http://schemas.microsoft.com/office/powerpoint/2010/main" val="2303578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510AC-4E41-4474-9F6A-4C488BDA53B6}"/>
              </a:ext>
            </a:extLst>
          </p:cNvPr>
          <p:cNvSpPr>
            <a:spLocks noGrp="1"/>
          </p:cNvSpPr>
          <p:nvPr>
            <p:ph type="title"/>
          </p:nvPr>
        </p:nvSpPr>
        <p:spPr>
          <a:xfrm>
            <a:off x="839788" y="365125"/>
            <a:ext cx="10515600" cy="1325563"/>
          </a:xfrm>
        </p:spPr>
        <p:txBody>
          <a:body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5907ECD3-AA21-4BE3-BF5F-37E3237980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Content Placeholder 3">
            <a:extLst>
              <a:ext uri="{FF2B5EF4-FFF2-40B4-BE49-F238E27FC236}">
                <a16:creationId xmlns:a16="http://schemas.microsoft.com/office/drawing/2014/main" id="{B8061A18-BBF9-4321-BEC3-4CEBF2A3EDF9}"/>
              </a:ext>
            </a:extLst>
          </p:cNvPr>
          <p:cNvSpPr>
            <a:spLocks noGrp="1"/>
          </p:cNvSpPr>
          <p:nvPr>
            <p:ph sz="half" idx="2"/>
          </p:nvPr>
        </p:nvSpPr>
        <p:spPr>
          <a:xfrm>
            <a:off x="839788" y="2505075"/>
            <a:ext cx="5157787"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Text Placeholder 4">
            <a:extLst>
              <a:ext uri="{FF2B5EF4-FFF2-40B4-BE49-F238E27FC236}">
                <a16:creationId xmlns:a16="http://schemas.microsoft.com/office/drawing/2014/main" id="{1BAD57A6-EACF-4D68-8AC9-C5E738B13E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Content Placeholder 5">
            <a:extLst>
              <a:ext uri="{FF2B5EF4-FFF2-40B4-BE49-F238E27FC236}">
                <a16:creationId xmlns:a16="http://schemas.microsoft.com/office/drawing/2014/main" id="{21970DDE-307E-4CF6-82ED-CA914658E2B1}"/>
              </a:ext>
            </a:extLst>
          </p:cNvPr>
          <p:cNvSpPr>
            <a:spLocks noGrp="1"/>
          </p:cNvSpPr>
          <p:nvPr>
            <p:ph sz="quarter" idx="4"/>
          </p:nvPr>
        </p:nvSpPr>
        <p:spPr>
          <a:xfrm>
            <a:off x="6172200" y="2505075"/>
            <a:ext cx="5183188"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Date Placeholder 6">
            <a:extLst>
              <a:ext uri="{FF2B5EF4-FFF2-40B4-BE49-F238E27FC236}">
                <a16:creationId xmlns:a16="http://schemas.microsoft.com/office/drawing/2014/main" id="{A44C0947-06EA-4C67-845D-3685B2D8C773}"/>
              </a:ext>
            </a:extLst>
          </p:cNvPr>
          <p:cNvSpPr>
            <a:spLocks noGrp="1"/>
          </p:cNvSpPr>
          <p:nvPr>
            <p:ph type="dt" sz="half" idx="10"/>
          </p:nvPr>
        </p:nvSpPr>
        <p:spPr/>
        <p:txBody>
          <a:bodyPr/>
          <a:lstStyle/>
          <a:p>
            <a:fld id="{450FE899-D0B7-429F-9D90-83060A1E17E0}" type="datetimeFigureOut">
              <a:rPr lang="zh-TW" altLang="en-US" smtClean="0"/>
              <a:t>2023/10/6</a:t>
            </a:fld>
            <a:endParaRPr lang="zh-TW" altLang="en-US"/>
          </a:p>
        </p:txBody>
      </p:sp>
      <p:sp>
        <p:nvSpPr>
          <p:cNvPr id="8" name="Footer Placeholder 7">
            <a:extLst>
              <a:ext uri="{FF2B5EF4-FFF2-40B4-BE49-F238E27FC236}">
                <a16:creationId xmlns:a16="http://schemas.microsoft.com/office/drawing/2014/main" id="{26BC896D-8DA0-4FF9-8D16-6A6F090BE7B7}"/>
              </a:ext>
            </a:extLst>
          </p:cNvPr>
          <p:cNvSpPr>
            <a:spLocks noGrp="1"/>
          </p:cNvSpPr>
          <p:nvPr>
            <p:ph type="ftr" sz="quarter" idx="11"/>
          </p:nvPr>
        </p:nvSpPr>
        <p:spPr/>
        <p:txBody>
          <a:bodyPr/>
          <a:lstStyle/>
          <a:p>
            <a:endParaRPr lang="zh-TW" altLang="en-US"/>
          </a:p>
        </p:txBody>
      </p:sp>
      <p:sp>
        <p:nvSpPr>
          <p:cNvPr id="9" name="Slide Number Placeholder 8">
            <a:extLst>
              <a:ext uri="{FF2B5EF4-FFF2-40B4-BE49-F238E27FC236}">
                <a16:creationId xmlns:a16="http://schemas.microsoft.com/office/drawing/2014/main" id="{112EC209-8004-48AB-B26D-0C0B5253AAC5}"/>
              </a:ext>
            </a:extLst>
          </p:cNvPr>
          <p:cNvSpPr>
            <a:spLocks noGrp="1"/>
          </p:cNvSpPr>
          <p:nvPr>
            <p:ph type="sldNum" sz="quarter" idx="12"/>
          </p:nvPr>
        </p:nvSpPr>
        <p:spPr/>
        <p:txBody>
          <a:bodyPr/>
          <a:lstStyle/>
          <a:p>
            <a:fld id="{9C42D587-1398-4676-9E19-CDFBC976EC9A}" type="slidenum">
              <a:rPr lang="zh-TW" altLang="en-US" smtClean="0"/>
              <a:t>‹#›</a:t>
            </a:fld>
            <a:endParaRPr lang="zh-TW" altLang="en-US"/>
          </a:p>
        </p:txBody>
      </p:sp>
    </p:spTree>
    <p:extLst>
      <p:ext uri="{BB962C8B-B14F-4D97-AF65-F5344CB8AC3E}">
        <p14:creationId xmlns:p14="http://schemas.microsoft.com/office/powerpoint/2010/main" val="2597447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1CC6-DCA3-47EE-9C0B-3104811EFF6A}"/>
              </a:ext>
            </a:extLst>
          </p:cNvPr>
          <p:cNvSpPr>
            <a:spLocks noGrp="1"/>
          </p:cNvSpPr>
          <p:nvPr>
            <p:ph type="title"/>
          </p:nvPr>
        </p:nvSpPr>
        <p:spPr/>
        <p:txBody>
          <a:bodyPr/>
          <a:lstStyle/>
          <a:p>
            <a:r>
              <a:rPr lang="en-US" altLang="zh-TW"/>
              <a:t>Click to edit Master title style</a:t>
            </a:r>
            <a:endParaRPr lang="zh-TW" altLang="en-US"/>
          </a:p>
        </p:txBody>
      </p:sp>
      <p:sp>
        <p:nvSpPr>
          <p:cNvPr id="3" name="Date Placeholder 2">
            <a:extLst>
              <a:ext uri="{FF2B5EF4-FFF2-40B4-BE49-F238E27FC236}">
                <a16:creationId xmlns:a16="http://schemas.microsoft.com/office/drawing/2014/main" id="{F820B318-00EC-4C45-93D4-36240C0F3D1A}"/>
              </a:ext>
            </a:extLst>
          </p:cNvPr>
          <p:cNvSpPr>
            <a:spLocks noGrp="1"/>
          </p:cNvSpPr>
          <p:nvPr>
            <p:ph type="dt" sz="half" idx="10"/>
          </p:nvPr>
        </p:nvSpPr>
        <p:spPr/>
        <p:txBody>
          <a:bodyPr/>
          <a:lstStyle/>
          <a:p>
            <a:fld id="{450FE899-D0B7-429F-9D90-83060A1E17E0}" type="datetimeFigureOut">
              <a:rPr lang="zh-TW" altLang="en-US" smtClean="0"/>
              <a:t>2023/10/6</a:t>
            </a:fld>
            <a:endParaRPr lang="zh-TW" altLang="en-US"/>
          </a:p>
        </p:txBody>
      </p:sp>
      <p:sp>
        <p:nvSpPr>
          <p:cNvPr id="4" name="Footer Placeholder 3">
            <a:extLst>
              <a:ext uri="{FF2B5EF4-FFF2-40B4-BE49-F238E27FC236}">
                <a16:creationId xmlns:a16="http://schemas.microsoft.com/office/drawing/2014/main" id="{8CCD46A4-DB1B-4586-8D8D-DF6DEC7FA809}"/>
              </a:ext>
            </a:extLst>
          </p:cNvPr>
          <p:cNvSpPr>
            <a:spLocks noGrp="1"/>
          </p:cNvSpPr>
          <p:nvPr>
            <p:ph type="ftr" sz="quarter" idx="11"/>
          </p:nvPr>
        </p:nvSpPr>
        <p:spPr/>
        <p:txBody>
          <a:bodyPr/>
          <a:lstStyle/>
          <a:p>
            <a:endParaRPr lang="zh-TW" altLang="en-US"/>
          </a:p>
        </p:txBody>
      </p:sp>
      <p:sp>
        <p:nvSpPr>
          <p:cNvPr id="5" name="Slide Number Placeholder 4">
            <a:extLst>
              <a:ext uri="{FF2B5EF4-FFF2-40B4-BE49-F238E27FC236}">
                <a16:creationId xmlns:a16="http://schemas.microsoft.com/office/drawing/2014/main" id="{57443F63-5404-4509-B292-567722356A66}"/>
              </a:ext>
            </a:extLst>
          </p:cNvPr>
          <p:cNvSpPr>
            <a:spLocks noGrp="1"/>
          </p:cNvSpPr>
          <p:nvPr>
            <p:ph type="sldNum" sz="quarter" idx="12"/>
          </p:nvPr>
        </p:nvSpPr>
        <p:spPr/>
        <p:txBody>
          <a:bodyPr/>
          <a:lstStyle/>
          <a:p>
            <a:fld id="{9C42D587-1398-4676-9E19-CDFBC976EC9A}" type="slidenum">
              <a:rPr lang="zh-TW" altLang="en-US" smtClean="0"/>
              <a:t>‹#›</a:t>
            </a:fld>
            <a:endParaRPr lang="zh-TW" altLang="en-US"/>
          </a:p>
        </p:txBody>
      </p:sp>
    </p:spTree>
    <p:extLst>
      <p:ext uri="{BB962C8B-B14F-4D97-AF65-F5344CB8AC3E}">
        <p14:creationId xmlns:p14="http://schemas.microsoft.com/office/powerpoint/2010/main" val="1503525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DF9E5A-6874-4123-B057-5DA670BA893D}"/>
              </a:ext>
            </a:extLst>
          </p:cNvPr>
          <p:cNvSpPr>
            <a:spLocks noGrp="1"/>
          </p:cNvSpPr>
          <p:nvPr>
            <p:ph type="dt" sz="half" idx="10"/>
          </p:nvPr>
        </p:nvSpPr>
        <p:spPr/>
        <p:txBody>
          <a:bodyPr/>
          <a:lstStyle/>
          <a:p>
            <a:fld id="{450FE899-D0B7-429F-9D90-83060A1E17E0}" type="datetimeFigureOut">
              <a:rPr lang="zh-TW" altLang="en-US" smtClean="0"/>
              <a:t>2023/10/6</a:t>
            </a:fld>
            <a:endParaRPr lang="zh-TW" altLang="en-US"/>
          </a:p>
        </p:txBody>
      </p:sp>
      <p:sp>
        <p:nvSpPr>
          <p:cNvPr id="3" name="Footer Placeholder 2">
            <a:extLst>
              <a:ext uri="{FF2B5EF4-FFF2-40B4-BE49-F238E27FC236}">
                <a16:creationId xmlns:a16="http://schemas.microsoft.com/office/drawing/2014/main" id="{7AE16E7E-D30E-48B0-A026-916403F00451}"/>
              </a:ext>
            </a:extLst>
          </p:cNvPr>
          <p:cNvSpPr>
            <a:spLocks noGrp="1"/>
          </p:cNvSpPr>
          <p:nvPr>
            <p:ph type="ftr" sz="quarter" idx="11"/>
          </p:nvPr>
        </p:nvSpPr>
        <p:spPr/>
        <p:txBody>
          <a:bodyPr/>
          <a:lstStyle/>
          <a:p>
            <a:endParaRPr lang="zh-TW" altLang="en-US"/>
          </a:p>
        </p:txBody>
      </p:sp>
      <p:sp>
        <p:nvSpPr>
          <p:cNvPr id="4" name="Slide Number Placeholder 3">
            <a:extLst>
              <a:ext uri="{FF2B5EF4-FFF2-40B4-BE49-F238E27FC236}">
                <a16:creationId xmlns:a16="http://schemas.microsoft.com/office/drawing/2014/main" id="{68388AD9-5DE2-46F5-97B8-773A99BDA77F}"/>
              </a:ext>
            </a:extLst>
          </p:cNvPr>
          <p:cNvSpPr>
            <a:spLocks noGrp="1"/>
          </p:cNvSpPr>
          <p:nvPr>
            <p:ph type="sldNum" sz="quarter" idx="12"/>
          </p:nvPr>
        </p:nvSpPr>
        <p:spPr/>
        <p:txBody>
          <a:bodyPr/>
          <a:lstStyle/>
          <a:p>
            <a:fld id="{9C42D587-1398-4676-9E19-CDFBC976EC9A}" type="slidenum">
              <a:rPr lang="zh-TW" altLang="en-US" smtClean="0"/>
              <a:t>‹#›</a:t>
            </a:fld>
            <a:endParaRPr lang="zh-TW" altLang="en-US"/>
          </a:p>
        </p:txBody>
      </p:sp>
    </p:spTree>
    <p:extLst>
      <p:ext uri="{BB962C8B-B14F-4D97-AF65-F5344CB8AC3E}">
        <p14:creationId xmlns:p14="http://schemas.microsoft.com/office/powerpoint/2010/main" val="2531868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C42EB-6ECB-41E9-BA34-165057E1EED2}"/>
              </a:ext>
            </a:extLst>
          </p:cNvPr>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CEA57712-D4E5-4586-8530-B25EB419AB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Text Placeholder 3">
            <a:extLst>
              <a:ext uri="{FF2B5EF4-FFF2-40B4-BE49-F238E27FC236}">
                <a16:creationId xmlns:a16="http://schemas.microsoft.com/office/drawing/2014/main" id="{B7CB5012-1C61-4162-AF1E-116215148C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a:extLst>
              <a:ext uri="{FF2B5EF4-FFF2-40B4-BE49-F238E27FC236}">
                <a16:creationId xmlns:a16="http://schemas.microsoft.com/office/drawing/2014/main" id="{534E06A5-D0F3-4872-AEEE-CCCEAF6216B1}"/>
              </a:ext>
            </a:extLst>
          </p:cNvPr>
          <p:cNvSpPr>
            <a:spLocks noGrp="1"/>
          </p:cNvSpPr>
          <p:nvPr>
            <p:ph type="dt" sz="half" idx="10"/>
          </p:nvPr>
        </p:nvSpPr>
        <p:spPr/>
        <p:txBody>
          <a:bodyPr/>
          <a:lstStyle/>
          <a:p>
            <a:fld id="{450FE899-D0B7-429F-9D90-83060A1E17E0}" type="datetimeFigureOut">
              <a:rPr lang="zh-TW" altLang="en-US" smtClean="0"/>
              <a:t>2023/10/6</a:t>
            </a:fld>
            <a:endParaRPr lang="zh-TW" altLang="en-US"/>
          </a:p>
        </p:txBody>
      </p:sp>
      <p:sp>
        <p:nvSpPr>
          <p:cNvPr id="6" name="Footer Placeholder 5">
            <a:extLst>
              <a:ext uri="{FF2B5EF4-FFF2-40B4-BE49-F238E27FC236}">
                <a16:creationId xmlns:a16="http://schemas.microsoft.com/office/drawing/2014/main" id="{E87CD631-41BA-45A9-B132-D90DFB367CCD}"/>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BD65C0A2-3498-443E-B367-5BAF92638D7E}"/>
              </a:ext>
            </a:extLst>
          </p:cNvPr>
          <p:cNvSpPr>
            <a:spLocks noGrp="1"/>
          </p:cNvSpPr>
          <p:nvPr>
            <p:ph type="sldNum" sz="quarter" idx="12"/>
          </p:nvPr>
        </p:nvSpPr>
        <p:spPr/>
        <p:txBody>
          <a:bodyPr/>
          <a:lstStyle/>
          <a:p>
            <a:fld id="{9C42D587-1398-4676-9E19-CDFBC976EC9A}" type="slidenum">
              <a:rPr lang="zh-TW" altLang="en-US" smtClean="0"/>
              <a:t>‹#›</a:t>
            </a:fld>
            <a:endParaRPr lang="zh-TW" altLang="en-US"/>
          </a:p>
        </p:txBody>
      </p:sp>
    </p:spTree>
    <p:extLst>
      <p:ext uri="{BB962C8B-B14F-4D97-AF65-F5344CB8AC3E}">
        <p14:creationId xmlns:p14="http://schemas.microsoft.com/office/powerpoint/2010/main" val="3503155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E28C4-4D37-4B97-A536-D15927CD629F}"/>
              </a:ext>
            </a:extLst>
          </p:cNvPr>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Picture Placeholder 2">
            <a:extLst>
              <a:ext uri="{FF2B5EF4-FFF2-40B4-BE49-F238E27FC236}">
                <a16:creationId xmlns:a16="http://schemas.microsoft.com/office/drawing/2014/main" id="{606BE116-CFD9-41CA-82ED-2EC07D4F96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Text Placeholder 3">
            <a:extLst>
              <a:ext uri="{FF2B5EF4-FFF2-40B4-BE49-F238E27FC236}">
                <a16:creationId xmlns:a16="http://schemas.microsoft.com/office/drawing/2014/main" id="{CB993B70-90B7-4CBA-AC4B-249B2A4267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a:extLst>
              <a:ext uri="{FF2B5EF4-FFF2-40B4-BE49-F238E27FC236}">
                <a16:creationId xmlns:a16="http://schemas.microsoft.com/office/drawing/2014/main" id="{5D513F6B-89AE-49BF-B0AE-DA44717FB3FD}"/>
              </a:ext>
            </a:extLst>
          </p:cNvPr>
          <p:cNvSpPr>
            <a:spLocks noGrp="1"/>
          </p:cNvSpPr>
          <p:nvPr>
            <p:ph type="dt" sz="half" idx="10"/>
          </p:nvPr>
        </p:nvSpPr>
        <p:spPr/>
        <p:txBody>
          <a:bodyPr/>
          <a:lstStyle/>
          <a:p>
            <a:fld id="{450FE899-D0B7-429F-9D90-83060A1E17E0}" type="datetimeFigureOut">
              <a:rPr lang="zh-TW" altLang="en-US" smtClean="0"/>
              <a:t>2023/10/6</a:t>
            </a:fld>
            <a:endParaRPr lang="zh-TW" altLang="en-US"/>
          </a:p>
        </p:txBody>
      </p:sp>
      <p:sp>
        <p:nvSpPr>
          <p:cNvPr id="6" name="Footer Placeholder 5">
            <a:extLst>
              <a:ext uri="{FF2B5EF4-FFF2-40B4-BE49-F238E27FC236}">
                <a16:creationId xmlns:a16="http://schemas.microsoft.com/office/drawing/2014/main" id="{A5CFA85C-47D0-4856-B66E-D1C1036B7037}"/>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34823DFB-EDC8-4DE9-B6C6-46C712441DEE}"/>
              </a:ext>
            </a:extLst>
          </p:cNvPr>
          <p:cNvSpPr>
            <a:spLocks noGrp="1"/>
          </p:cNvSpPr>
          <p:nvPr>
            <p:ph type="sldNum" sz="quarter" idx="12"/>
          </p:nvPr>
        </p:nvSpPr>
        <p:spPr/>
        <p:txBody>
          <a:bodyPr/>
          <a:lstStyle/>
          <a:p>
            <a:fld id="{9C42D587-1398-4676-9E19-CDFBC976EC9A}" type="slidenum">
              <a:rPr lang="zh-TW" altLang="en-US" smtClean="0"/>
              <a:t>‹#›</a:t>
            </a:fld>
            <a:endParaRPr lang="zh-TW" altLang="en-US"/>
          </a:p>
        </p:txBody>
      </p:sp>
    </p:spTree>
    <p:extLst>
      <p:ext uri="{BB962C8B-B14F-4D97-AF65-F5344CB8AC3E}">
        <p14:creationId xmlns:p14="http://schemas.microsoft.com/office/powerpoint/2010/main" val="3315281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BEA936-C8DA-43DA-B5D5-8E0E2D0C24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D89E59A5-FBEF-4401-BB16-8A5146A44A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B368ED6E-9519-4F39-A2F8-191E7D7852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FE899-D0B7-429F-9D90-83060A1E17E0}" type="datetimeFigureOut">
              <a:rPr lang="zh-TW" altLang="en-US" smtClean="0"/>
              <a:t>2023/10/6</a:t>
            </a:fld>
            <a:endParaRPr lang="zh-TW" altLang="en-US"/>
          </a:p>
        </p:txBody>
      </p:sp>
      <p:sp>
        <p:nvSpPr>
          <p:cNvPr id="5" name="Footer Placeholder 4">
            <a:extLst>
              <a:ext uri="{FF2B5EF4-FFF2-40B4-BE49-F238E27FC236}">
                <a16:creationId xmlns:a16="http://schemas.microsoft.com/office/drawing/2014/main" id="{06FF4F82-309A-4B9A-8205-ED5E05624E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a:extLst>
              <a:ext uri="{FF2B5EF4-FFF2-40B4-BE49-F238E27FC236}">
                <a16:creationId xmlns:a16="http://schemas.microsoft.com/office/drawing/2014/main" id="{177C6D9A-79C1-477E-86F7-A4DD77BB6B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42D587-1398-4676-9E19-CDFBC976EC9A}" type="slidenum">
              <a:rPr lang="zh-TW" altLang="en-US" smtClean="0"/>
              <a:t>‹#›</a:t>
            </a:fld>
            <a:endParaRPr lang="zh-TW" altLang="en-US"/>
          </a:p>
        </p:txBody>
      </p:sp>
    </p:spTree>
    <p:extLst>
      <p:ext uri="{BB962C8B-B14F-4D97-AF65-F5344CB8AC3E}">
        <p14:creationId xmlns:p14="http://schemas.microsoft.com/office/powerpoint/2010/main" val="21356275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8.xml"/><Relationship Id="rId5" Type="http://schemas.microsoft.com/office/2007/relationships/hdphoto" Target="../media/hdphoto2.wdp"/><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9.png"/><Relationship Id="rId3" Type="http://schemas.openxmlformats.org/officeDocument/2006/relationships/hyperlink" Target="https://attack.mitre.org/tactics/enterprise/" TargetMode="External"/><Relationship Id="rId7" Type="http://schemas.openxmlformats.org/officeDocument/2006/relationships/image" Target="../media/image16.png"/><Relationship Id="rId12" Type="http://schemas.microsoft.com/office/2007/relationships/hdphoto" Target="../media/hdphoto5.wdp"/><Relationship Id="rId2" Type="http://schemas.openxmlformats.org/officeDocument/2006/relationships/image" Target="../media/image2.png"/><Relationship Id="rId16" Type="http://schemas.microsoft.com/office/2007/relationships/hdphoto" Target="../media/hdphoto7.wdp"/><Relationship Id="rId1" Type="http://schemas.openxmlformats.org/officeDocument/2006/relationships/slideLayout" Target="../slideLayouts/slideLayout1.xml"/><Relationship Id="rId6" Type="http://schemas.openxmlformats.org/officeDocument/2006/relationships/hyperlink" Target="https://www.enisa.europa.eu/topics/critical-information-infrastructures-and-services/scada" TargetMode="External"/><Relationship Id="rId11" Type="http://schemas.openxmlformats.org/officeDocument/2006/relationships/image" Target="../media/image18.png"/><Relationship Id="rId5" Type="http://schemas.openxmlformats.org/officeDocument/2006/relationships/hyperlink" Target="https://attack.mitre.org/tactics/ics/" TargetMode="External"/><Relationship Id="rId15" Type="http://schemas.openxmlformats.org/officeDocument/2006/relationships/image" Target="../media/image20.png"/><Relationship Id="rId10" Type="http://schemas.microsoft.com/office/2007/relationships/hdphoto" Target="../media/hdphoto4.wdp"/><Relationship Id="rId4" Type="http://schemas.openxmlformats.org/officeDocument/2006/relationships/hyperlink" Target="https://attack.mitre.org/tactics/mobile/" TargetMode="External"/><Relationship Id="rId9" Type="http://schemas.openxmlformats.org/officeDocument/2006/relationships/image" Target="../media/image17.png"/><Relationship Id="rId14" Type="http://schemas.microsoft.com/office/2007/relationships/hdphoto" Target="../media/hdphoto6.wdp"/></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https://securitytrails.com/blog/cybersecurity-red-blue-team" TargetMode="External"/><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upguard.com/blog/best-open-port-scanner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hyperlink" Target="https://www.upguard.com/blog/which-web-programming-language-is-the-most-secure"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0.jpg"/><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0.jp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jp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www.ionos.com/digitalguide/server/know-how/what-is-icmp-protocol-and-how-does-it-work/" TargetMode="External"/><Relationship Id="rId5" Type="http://schemas.openxmlformats.org/officeDocument/2006/relationships/hyperlink" Target="https://www.ionos.com/digitalguide/server/tools/ping-command/" TargetMode="External"/><Relationship Id="rId4" Type="http://schemas.openxmlformats.org/officeDocument/2006/relationships/hyperlink" Target="https://www.ionos.com/digitalguide/server/know-how/dos-and-ddos-attack-patterns-at-a-glanc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9.wdp"/></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67171" y="1426996"/>
            <a:ext cx="6253317" cy="2690180"/>
          </a:xfrm>
        </p:spPr>
        <p:txBody>
          <a:bodyPr>
            <a:normAutofit/>
          </a:bodyPr>
          <a:lstStyle/>
          <a:p>
            <a:pPr algn="l"/>
            <a:r>
              <a:rPr lang="en-US" altLang="zh-TW" sz="8800" b="1" dirty="0">
                <a:latin typeface="+mj-ea"/>
              </a:rPr>
              <a:t>MITRE</a:t>
            </a:r>
            <a:br>
              <a:rPr lang="en-US" altLang="zh-TW" sz="8800" b="1" dirty="0">
                <a:latin typeface="+mj-ea"/>
              </a:rPr>
            </a:br>
            <a:r>
              <a:rPr lang="en-US" altLang="zh-TW" sz="8800" b="1" dirty="0">
                <a:latin typeface="+mj-ea"/>
              </a:rPr>
              <a:t>ENGAGE</a:t>
            </a:r>
            <a:endParaRPr lang="en-US" sz="8800" b="1" dirty="0">
              <a:latin typeface="+mj-ea"/>
            </a:endParaRPr>
          </a:p>
        </p:txBody>
      </p:sp>
      <p:pic>
        <p:nvPicPr>
          <p:cNvPr id="10" name="Picture 9">
            <a:extLst>
              <a:ext uri="{FF2B5EF4-FFF2-40B4-BE49-F238E27FC236}">
                <a16:creationId xmlns:a16="http://schemas.microsoft.com/office/drawing/2014/main" id="{687247C7-C900-4675-AF3E-CC1607A4F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516" y="1158472"/>
            <a:ext cx="3447484" cy="3447484"/>
          </a:xfrm>
          <a:prstGeom prst="rect">
            <a:avLst/>
          </a:prstGeom>
          <a:ln w="88900" cap="sq" cmpd="thickThin">
            <a:solidFill>
              <a:srgbClr val="000000"/>
            </a:solidFill>
            <a:prstDash val="solid"/>
            <a:miter lim="800000"/>
          </a:ln>
          <a:effectLst>
            <a:innerShdw blurRad="76200">
              <a:srgbClr val="000000"/>
            </a:innerShdw>
          </a:effectLst>
        </p:spPr>
      </p:pic>
      <p:sp>
        <p:nvSpPr>
          <p:cNvPr id="4" name="TextBox 3">
            <a:extLst>
              <a:ext uri="{FF2B5EF4-FFF2-40B4-BE49-F238E27FC236}">
                <a16:creationId xmlns:a16="http://schemas.microsoft.com/office/drawing/2014/main" id="{CF5F093C-AC43-417F-8E7A-E1E353FFCB87}"/>
              </a:ext>
            </a:extLst>
          </p:cNvPr>
          <p:cNvSpPr txBox="1"/>
          <p:nvPr/>
        </p:nvSpPr>
        <p:spPr>
          <a:xfrm>
            <a:off x="10440022" y="6246790"/>
            <a:ext cx="2039846" cy="461665"/>
          </a:xfrm>
          <a:prstGeom prst="rect">
            <a:avLst/>
          </a:prstGeom>
          <a:noFill/>
        </p:spPr>
        <p:txBody>
          <a:bodyPr wrap="square" rtlCol="0">
            <a:spAutoFit/>
          </a:bodyPr>
          <a:lstStyle/>
          <a:p>
            <a:r>
              <a:rPr lang="en-IN" altLang="zh-TW" dirty="0"/>
              <a:t>- </a:t>
            </a:r>
            <a:r>
              <a:rPr lang="en-IN" altLang="zh-TW" sz="2400" dirty="0"/>
              <a:t>SANDHYA</a:t>
            </a:r>
            <a:endParaRPr lang="zh-TW" altLang="en-US" sz="2400" dirty="0"/>
          </a:p>
        </p:txBody>
      </p:sp>
      <p:sp>
        <p:nvSpPr>
          <p:cNvPr id="8" name="AutoShape 8">
            <a:extLst>
              <a:ext uri="{FF2B5EF4-FFF2-40B4-BE49-F238E27FC236}">
                <a16:creationId xmlns:a16="http://schemas.microsoft.com/office/drawing/2014/main" id="{1959655C-6739-49A6-9D59-23ECD3BF1D42}"/>
              </a:ext>
            </a:extLst>
          </p:cNvPr>
          <p:cNvSpPr/>
          <p:nvPr/>
        </p:nvSpPr>
        <p:spPr>
          <a:xfrm flipV="1">
            <a:off x="5267171" y="4265697"/>
            <a:ext cx="6453774" cy="9238"/>
          </a:xfrm>
          <a:prstGeom prst="line">
            <a:avLst/>
          </a:prstGeom>
          <a:ln w="31750" cap="flat">
            <a:solidFill>
              <a:srgbClr val="000000"/>
            </a:solidFill>
            <a:prstDash val="solid"/>
            <a:headEnd type="none" w="sm" len="sm"/>
            <a:tailEnd type="none" w="sm" len="sm"/>
          </a:ln>
        </p:spPr>
        <p:txBody>
          <a:bodyPr/>
          <a:lstStyle/>
          <a:p>
            <a:endParaRPr lang="zh-TW" altLang="en-US" dirty="0"/>
          </a:p>
        </p:txBody>
      </p:sp>
      <p:sp>
        <p:nvSpPr>
          <p:cNvPr id="9" name="Subtitle 2">
            <a:extLst>
              <a:ext uri="{FF2B5EF4-FFF2-40B4-BE49-F238E27FC236}">
                <a16:creationId xmlns:a16="http://schemas.microsoft.com/office/drawing/2014/main" id="{E5474CD7-04B5-4588-A8A0-67B559447BEF}"/>
              </a:ext>
            </a:extLst>
          </p:cNvPr>
          <p:cNvSpPr txBox="1">
            <a:spLocks/>
          </p:cNvSpPr>
          <p:nvPr/>
        </p:nvSpPr>
        <p:spPr>
          <a:xfrm>
            <a:off x="5190598" y="4423456"/>
            <a:ext cx="6269347" cy="107143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TW" dirty="0">
                <a:solidFill>
                  <a:srgbClr val="374151"/>
                </a:solidFill>
                <a:latin typeface="Segoe UI Variable Text Semibold" pitchFamily="2" charset="0"/>
              </a:rPr>
              <a:t>EMPOWERING CYBERSECURITY THROUGH ADVESARY ENGAGEMENT</a:t>
            </a:r>
            <a:endParaRPr lang="en-US" dirty="0">
              <a:solidFill>
                <a:schemeClr val="tx1">
                  <a:lumMod val="85000"/>
                  <a:lumOff val="15000"/>
                </a:schemeClr>
              </a:solidFill>
              <a:latin typeface="Segoe UI Variable Text Semibold" pitchFamily="2" charset="0"/>
            </a:endParaRPr>
          </a:p>
        </p:txBody>
      </p:sp>
      <p:sp>
        <p:nvSpPr>
          <p:cNvPr id="3" name="TextBox 2">
            <a:extLst>
              <a:ext uri="{FF2B5EF4-FFF2-40B4-BE49-F238E27FC236}">
                <a16:creationId xmlns:a16="http://schemas.microsoft.com/office/drawing/2014/main" id="{BCCA9E79-0F7E-4BAD-BF9E-AE44BA25ED8F}"/>
              </a:ext>
            </a:extLst>
          </p:cNvPr>
          <p:cNvSpPr txBox="1"/>
          <p:nvPr/>
        </p:nvSpPr>
        <p:spPr>
          <a:xfrm>
            <a:off x="314035" y="4948957"/>
            <a:ext cx="3906983" cy="52322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IN" altLang="zh-TW" sz="2800" dirty="0">
                <a:latin typeface="Times New Roman" panose="02020603050405020304" pitchFamily="18" charset="0"/>
                <a:cs typeface="Times New Roman" panose="02020603050405020304" pitchFamily="18" charset="0"/>
              </a:rPr>
              <a:t>MONTHLY REPORT</a:t>
            </a: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AB64587F-5DCC-4FD6-9DB5-CB75DD5833B4}"/>
              </a:ext>
            </a:extLst>
          </p:cNvPr>
          <p:cNvSpPr/>
          <p:nvPr/>
        </p:nvSpPr>
        <p:spPr>
          <a:xfrm>
            <a:off x="1418264" y="2868093"/>
            <a:ext cx="4469918" cy="1764306"/>
          </a:xfrm>
          <a:custGeom>
            <a:avLst/>
            <a:gdLst/>
            <a:ahLst/>
            <a:cxnLst/>
            <a:rect l="l" t="t" r="r" b="b"/>
            <a:pathLst>
              <a:path w="7315200" h="3300153">
                <a:moveTo>
                  <a:pt x="0" y="0"/>
                </a:moveTo>
                <a:lnTo>
                  <a:pt x="7315200" y="0"/>
                </a:lnTo>
                <a:lnTo>
                  <a:pt x="7315200" y="3300153"/>
                </a:lnTo>
                <a:lnTo>
                  <a:pt x="0" y="33001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5">
            <a:extLst>
              <a:ext uri="{FF2B5EF4-FFF2-40B4-BE49-F238E27FC236}">
                <a16:creationId xmlns:a16="http://schemas.microsoft.com/office/drawing/2014/main" id="{EFC91A22-6B95-4EB5-9CB7-00C7BD16EB8E}"/>
              </a:ext>
            </a:extLst>
          </p:cNvPr>
          <p:cNvSpPr/>
          <p:nvPr/>
        </p:nvSpPr>
        <p:spPr>
          <a:xfrm>
            <a:off x="8218125" y="2806305"/>
            <a:ext cx="3837663" cy="1977917"/>
          </a:xfrm>
          <a:custGeom>
            <a:avLst/>
            <a:gdLst/>
            <a:ahLst/>
            <a:cxnLst/>
            <a:rect l="l" t="t" r="r" b="b"/>
            <a:pathLst>
              <a:path w="6284878" h="2835337">
                <a:moveTo>
                  <a:pt x="0" y="0"/>
                </a:moveTo>
                <a:lnTo>
                  <a:pt x="6284877" y="0"/>
                </a:lnTo>
                <a:lnTo>
                  <a:pt x="6284877" y="2835337"/>
                </a:lnTo>
                <a:lnTo>
                  <a:pt x="0" y="28353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773FCE9D-266D-43ED-A80D-4EA643E213C8}"/>
              </a:ext>
            </a:extLst>
          </p:cNvPr>
          <p:cNvSpPr txBox="1"/>
          <p:nvPr/>
        </p:nvSpPr>
        <p:spPr>
          <a:xfrm>
            <a:off x="1768303" y="3068421"/>
            <a:ext cx="4050606" cy="1651734"/>
          </a:xfrm>
          <a:prstGeom prst="rect">
            <a:avLst/>
          </a:prstGeom>
          <a:noFill/>
        </p:spPr>
        <p:txBody>
          <a:bodyPr wrap="square" rtlCol="0">
            <a:spAutoFit/>
          </a:bodyPr>
          <a:lstStyle/>
          <a:p>
            <a:pPr marL="342900" lvl="0" indent="-342900" fontAlgn="base">
              <a:lnSpc>
                <a:spcPts val="1950"/>
              </a:lnSpc>
              <a:buSzPts val="1000"/>
              <a:buFont typeface="+mj-lt"/>
              <a:buAutoNum type="arabicPeriod"/>
              <a:tabLst>
                <a:tab pos="457200" algn="l"/>
              </a:tabLst>
            </a:pPr>
            <a:r>
              <a:rPr lang="en-US" altLang="zh-TW" i="1" kern="100" spc="75" dirty="0">
                <a:solidFill>
                  <a:schemeClr val="bg2">
                    <a:lumMod val="25000"/>
                  </a:schemeClr>
                </a:solidFill>
                <a:effectLst/>
                <a:latin typeface="Arial" panose="020B0604020202020204" pitchFamily="34" charset="0"/>
                <a:ea typeface="新細明體" panose="02020500000000000000" pitchFamily="18" charset="-120"/>
                <a:cs typeface="Times New Roman" panose="02020603050405020304" pitchFamily="18" charset="0"/>
              </a:rPr>
              <a:t>Secure perimeter</a:t>
            </a:r>
            <a:endParaRPr lang="zh-TW" altLang="zh-TW" i="1" kern="100" dirty="0">
              <a:solidFill>
                <a:schemeClr val="bg2">
                  <a:lumMod val="2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fontAlgn="base">
              <a:lnSpc>
                <a:spcPts val="1950"/>
              </a:lnSpc>
              <a:buSzPts val="1000"/>
              <a:buFont typeface="+mj-lt"/>
              <a:buAutoNum type="arabicPeriod"/>
              <a:tabLst>
                <a:tab pos="457200" algn="l"/>
              </a:tabLst>
            </a:pPr>
            <a:r>
              <a:rPr lang="en-US" altLang="zh-TW" i="1" kern="100" spc="75" dirty="0">
                <a:solidFill>
                  <a:schemeClr val="bg2">
                    <a:lumMod val="25000"/>
                  </a:schemeClr>
                </a:solidFill>
                <a:effectLst/>
                <a:latin typeface="Arial" panose="020B0604020202020204" pitchFamily="34" charset="0"/>
                <a:ea typeface="新細明體" panose="02020500000000000000" pitchFamily="18" charset="-120"/>
                <a:cs typeface="Times New Roman" panose="02020603050405020304" pitchFamily="18" charset="0"/>
              </a:rPr>
              <a:t>Vulnerable interior</a:t>
            </a:r>
            <a:endParaRPr lang="zh-TW" altLang="zh-TW" i="1" kern="100" dirty="0">
              <a:solidFill>
                <a:schemeClr val="bg2">
                  <a:lumMod val="2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fontAlgn="base">
              <a:lnSpc>
                <a:spcPts val="1950"/>
              </a:lnSpc>
              <a:buSzPts val="1000"/>
              <a:buFont typeface="+mj-lt"/>
              <a:buAutoNum type="arabicPeriod"/>
              <a:tabLst>
                <a:tab pos="457200" algn="l"/>
              </a:tabLst>
            </a:pPr>
            <a:r>
              <a:rPr lang="en-US" altLang="zh-TW" i="1" kern="100" spc="75" dirty="0">
                <a:solidFill>
                  <a:schemeClr val="bg2">
                    <a:lumMod val="25000"/>
                  </a:schemeClr>
                </a:solidFill>
                <a:effectLst/>
                <a:latin typeface="Arial" panose="020B0604020202020204" pitchFamily="34" charset="0"/>
                <a:ea typeface="新細明體" panose="02020500000000000000" pitchFamily="18" charset="-120"/>
                <a:cs typeface="Times New Roman" panose="02020603050405020304" pitchFamily="18" charset="0"/>
              </a:rPr>
              <a:t>IP and data are legitimate, so stealing this data is a win for the adversary</a:t>
            </a:r>
            <a:endParaRPr lang="zh-TW" altLang="zh-TW" i="1" kern="100" dirty="0">
              <a:solidFill>
                <a:schemeClr val="bg2">
                  <a:lumMod val="2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6" name="TextBox 12">
            <a:extLst>
              <a:ext uri="{FF2B5EF4-FFF2-40B4-BE49-F238E27FC236}">
                <a16:creationId xmlns:a16="http://schemas.microsoft.com/office/drawing/2014/main" id="{5E90926A-9246-49B5-B895-0CD0D1D64F1B}"/>
              </a:ext>
            </a:extLst>
          </p:cNvPr>
          <p:cNvSpPr txBox="1"/>
          <p:nvPr/>
        </p:nvSpPr>
        <p:spPr>
          <a:xfrm>
            <a:off x="8499250" y="3016338"/>
            <a:ext cx="3581915" cy="1780103"/>
          </a:xfrm>
          <a:prstGeom prst="rect">
            <a:avLst/>
          </a:prstGeom>
        </p:spPr>
        <p:txBody>
          <a:bodyPr lIns="0" tIns="0" rIns="0" bIns="0" rtlCol="0" anchor="t">
            <a:spAutoFit/>
          </a:bodyPr>
          <a:lstStyle/>
          <a:p>
            <a:pPr marL="342900" lvl="0" indent="-342900" fontAlgn="base">
              <a:lnSpc>
                <a:spcPts val="1950"/>
              </a:lnSpc>
              <a:buSzPts val="1000"/>
              <a:buFont typeface="Symbol" panose="05050102010706020507" pitchFamily="18" charset="2"/>
              <a:buChar char=""/>
              <a:tabLst>
                <a:tab pos="457200" algn="l"/>
              </a:tabLst>
            </a:pPr>
            <a:r>
              <a:rPr lang="en-US" altLang="zh-TW" sz="1600" i="1" kern="100" spc="75" dirty="0">
                <a:solidFill>
                  <a:schemeClr val="bg2">
                    <a:lumMod val="25000"/>
                  </a:schemeClr>
                </a:solidFill>
                <a:effectLst/>
                <a:latin typeface="Arial" panose="020B0604020202020204" pitchFamily="34" charset="0"/>
                <a:ea typeface="新細明體" panose="02020500000000000000" pitchFamily="18" charset="-120"/>
                <a:cs typeface="Times New Roman" panose="02020603050405020304" pitchFamily="18" charset="0"/>
              </a:rPr>
              <a:t>Secure perimeter</a:t>
            </a:r>
            <a:endParaRPr lang="zh-TW" altLang="zh-TW" sz="1600" i="1" kern="100" dirty="0">
              <a:solidFill>
                <a:schemeClr val="bg2">
                  <a:lumMod val="2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fontAlgn="base">
              <a:lnSpc>
                <a:spcPts val="1950"/>
              </a:lnSpc>
              <a:buSzPts val="1000"/>
              <a:buFont typeface="Symbol" panose="05050102010706020507" pitchFamily="18" charset="2"/>
              <a:buChar char=""/>
              <a:tabLst>
                <a:tab pos="457200" algn="l"/>
              </a:tabLst>
            </a:pPr>
            <a:r>
              <a:rPr lang="en-US" altLang="zh-TW" sz="1600" i="1" kern="100" spc="75" dirty="0">
                <a:solidFill>
                  <a:schemeClr val="bg2">
                    <a:lumMod val="25000"/>
                  </a:schemeClr>
                </a:solidFill>
                <a:effectLst/>
                <a:latin typeface="Arial" panose="020B0604020202020204" pitchFamily="34" charset="0"/>
                <a:ea typeface="新細明體" panose="02020500000000000000" pitchFamily="18" charset="-120"/>
                <a:cs typeface="Times New Roman" panose="02020603050405020304" pitchFamily="18" charset="0"/>
              </a:rPr>
              <a:t>Secure interior</a:t>
            </a:r>
            <a:endParaRPr lang="zh-TW" altLang="zh-TW" sz="1600" i="1" kern="100" dirty="0">
              <a:solidFill>
                <a:schemeClr val="bg2">
                  <a:lumMod val="2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fontAlgn="base">
              <a:lnSpc>
                <a:spcPts val="1950"/>
              </a:lnSpc>
              <a:buSzPts val="1000"/>
              <a:buFont typeface="Symbol" panose="05050102010706020507" pitchFamily="18" charset="2"/>
              <a:buChar char=""/>
              <a:tabLst>
                <a:tab pos="457200" algn="l"/>
              </a:tabLst>
            </a:pPr>
            <a:r>
              <a:rPr lang="en-US" altLang="zh-TW" sz="1600" i="1" kern="100" spc="75" dirty="0">
                <a:solidFill>
                  <a:schemeClr val="bg2">
                    <a:lumMod val="25000"/>
                  </a:schemeClr>
                </a:solidFill>
                <a:effectLst/>
                <a:latin typeface="Arial" panose="020B0604020202020204" pitchFamily="34" charset="0"/>
                <a:ea typeface="新細明體" panose="02020500000000000000" pitchFamily="18" charset="-120"/>
                <a:cs typeface="Times New Roman" panose="02020603050405020304" pitchFamily="18" charset="0"/>
              </a:rPr>
              <a:t>Not all IP and data are legitimate — stealing this data does </a:t>
            </a:r>
            <a:r>
              <a:rPr lang="en-US" altLang="zh-TW" sz="1600" b="1" i="1" kern="100" spc="75" dirty="0">
                <a:solidFill>
                  <a:schemeClr val="bg2">
                    <a:lumMod val="25000"/>
                  </a:schemeClr>
                </a:solidFill>
                <a:effectLst/>
                <a:latin typeface="Arial" panose="020B0604020202020204" pitchFamily="34" charset="0"/>
                <a:ea typeface="新細明體" panose="02020500000000000000" pitchFamily="18" charset="-120"/>
                <a:cs typeface="Times New Roman" panose="02020603050405020304" pitchFamily="18" charset="0"/>
              </a:rPr>
              <a:t>not</a:t>
            </a:r>
            <a:r>
              <a:rPr lang="en-US" altLang="zh-TW" sz="1600" i="1" kern="100" spc="75" dirty="0">
                <a:solidFill>
                  <a:schemeClr val="bg2">
                    <a:lumMod val="25000"/>
                  </a:schemeClr>
                </a:solidFill>
                <a:effectLst/>
                <a:latin typeface="Arial" panose="020B0604020202020204" pitchFamily="34" charset="0"/>
                <a:ea typeface="新細明體" panose="02020500000000000000" pitchFamily="18" charset="-120"/>
                <a:cs typeface="Times New Roman" panose="02020603050405020304" pitchFamily="18" charset="0"/>
              </a:rPr>
              <a:t> guarantee a win for the adversary</a:t>
            </a:r>
            <a:endParaRPr lang="zh-TW" altLang="zh-TW" sz="1600" i="1" kern="100" dirty="0">
              <a:solidFill>
                <a:schemeClr val="bg2">
                  <a:lumMod val="2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p>
            <a:pPr>
              <a:lnSpc>
                <a:spcPts val="2019"/>
              </a:lnSpc>
            </a:pPr>
            <a:endParaRPr lang="en-US" sz="1442" dirty="0">
              <a:solidFill>
                <a:srgbClr val="000000"/>
              </a:solidFill>
              <a:latin typeface="Quicksand Bold"/>
            </a:endParaRPr>
          </a:p>
        </p:txBody>
      </p:sp>
      <p:sp>
        <p:nvSpPr>
          <p:cNvPr id="7" name="AutoShape 8">
            <a:extLst>
              <a:ext uri="{FF2B5EF4-FFF2-40B4-BE49-F238E27FC236}">
                <a16:creationId xmlns:a16="http://schemas.microsoft.com/office/drawing/2014/main" id="{200EA01D-B7AD-495F-83DF-4E9320BC91B1}"/>
              </a:ext>
            </a:extLst>
          </p:cNvPr>
          <p:cNvSpPr/>
          <p:nvPr/>
        </p:nvSpPr>
        <p:spPr>
          <a:xfrm>
            <a:off x="1052945" y="6206836"/>
            <a:ext cx="4615300" cy="16164"/>
          </a:xfrm>
          <a:prstGeom prst="line">
            <a:avLst/>
          </a:prstGeom>
          <a:ln w="38100" cap="flat">
            <a:solidFill>
              <a:schemeClr val="tx1">
                <a:lumMod val="85000"/>
                <a:lumOff val="15000"/>
              </a:schemeClr>
            </a:solidFill>
            <a:prstDash val="solid"/>
            <a:headEnd type="none" w="sm" len="sm"/>
            <a:tailEnd type="none" w="sm" len="sm"/>
          </a:ln>
        </p:spPr>
      </p:sp>
      <p:sp>
        <p:nvSpPr>
          <p:cNvPr id="8" name="Rectangle 7">
            <a:extLst>
              <a:ext uri="{FF2B5EF4-FFF2-40B4-BE49-F238E27FC236}">
                <a16:creationId xmlns:a16="http://schemas.microsoft.com/office/drawing/2014/main" id="{332E4648-F328-4D80-8B00-D03ED5C7E656}"/>
              </a:ext>
            </a:extLst>
          </p:cNvPr>
          <p:cNvSpPr/>
          <p:nvPr/>
        </p:nvSpPr>
        <p:spPr>
          <a:xfrm>
            <a:off x="2576945" y="1997759"/>
            <a:ext cx="3241964" cy="66838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ln w="0"/>
              <a:solidFill>
                <a:schemeClr val="tx1"/>
              </a:solidFill>
              <a:effectLst>
                <a:outerShdw blurRad="50800" dist="38100" dir="2700000" algn="tl" rotWithShape="0">
                  <a:prstClr val="black">
                    <a:alpha val="40000"/>
                  </a:prstClr>
                </a:outerShdw>
              </a:effectLst>
            </a:endParaRPr>
          </a:p>
        </p:txBody>
      </p:sp>
      <p:sp>
        <p:nvSpPr>
          <p:cNvPr id="10" name="Rectangle 9">
            <a:extLst>
              <a:ext uri="{FF2B5EF4-FFF2-40B4-BE49-F238E27FC236}">
                <a16:creationId xmlns:a16="http://schemas.microsoft.com/office/drawing/2014/main" id="{7395303D-2EC9-45D9-B2F7-D4F074A8F2E1}"/>
              </a:ext>
            </a:extLst>
          </p:cNvPr>
          <p:cNvSpPr/>
          <p:nvPr/>
        </p:nvSpPr>
        <p:spPr>
          <a:xfrm>
            <a:off x="8758404" y="1988395"/>
            <a:ext cx="3241964" cy="66838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ln w="0"/>
              <a:solidFill>
                <a:schemeClr val="tx1"/>
              </a:solidFill>
              <a:effectLst>
                <a:outerShdw blurRad="50800" dist="38100" dir="2700000" algn="tl" rotWithShape="0">
                  <a:prstClr val="black">
                    <a:alpha val="40000"/>
                  </a:prstClr>
                </a:outerShdw>
              </a:effectLst>
            </a:endParaRPr>
          </a:p>
        </p:txBody>
      </p:sp>
      <p:sp>
        <p:nvSpPr>
          <p:cNvPr id="11" name="TextBox 10">
            <a:extLst>
              <a:ext uri="{FF2B5EF4-FFF2-40B4-BE49-F238E27FC236}">
                <a16:creationId xmlns:a16="http://schemas.microsoft.com/office/drawing/2014/main" id="{7757574D-D361-4A41-A315-0F4B6A03AFD6}"/>
              </a:ext>
            </a:extLst>
          </p:cNvPr>
          <p:cNvSpPr txBox="1"/>
          <p:nvPr/>
        </p:nvSpPr>
        <p:spPr>
          <a:xfrm>
            <a:off x="2669309" y="2112054"/>
            <a:ext cx="3057236" cy="400110"/>
          </a:xfrm>
          <a:prstGeom prst="rect">
            <a:avLst/>
          </a:prstGeom>
          <a:noFill/>
        </p:spPr>
        <p:txBody>
          <a:bodyPr wrap="square" rtlCol="0">
            <a:spAutoFit/>
          </a:bodyPr>
          <a:lstStyle/>
          <a:p>
            <a:pPr algn="r"/>
            <a:r>
              <a:rPr lang="en-IN" altLang="zh-TW" sz="2000" i="1" dirty="0"/>
              <a:t>TRADITIONAL APPROACH</a:t>
            </a:r>
            <a:endParaRPr lang="zh-TW" altLang="en-US" sz="2000" i="1" dirty="0"/>
          </a:p>
        </p:txBody>
      </p:sp>
      <p:sp>
        <p:nvSpPr>
          <p:cNvPr id="12" name="TextBox 11">
            <a:extLst>
              <a:ext uri="{FF2B5EF4-FFF2-40B4-BE49-F238E27FC236}">
                <a16:creationId xmlns:a16="http://schemas.microsoft.com/office/drawing/2014/main" id="{301D3A64-E0C3-4870-BA87-3210DA7BA411}"/>
              </a:ext>
            </a:extLst>
          </p:cNvPr>
          <p:cNvSpPr txBox="1"/>
          <p:nvPr/>
        </p:nvSpPr>
        <p:spPr>
          <a:xfrm>
            <a:off x="8978825" y="2137921"/>
            <a:ext cx="2964873" cy="369332"/>
          </a:xfrm>
          <a:prstGeom prst="rect">
            <a:avLst/>
          </a:prstGeom>
          <a:noFill/>
        </p:spPr>
        <p:txBody>
          <a:bodyPr wrap="square" rtlCol="0">
            <a:spAutoFit/>
          </a:bodyPr>
          <a:lstStyle/>
          <a:p>
            <a:pPr algn="r"/>
            <a:r>
              <a:rPr lang="en-IN" altLang="zh-TW" i="1" dirty="0"/>
              <a:t>ADVERSARY ENGAGEMENT</a:t>
            </a:r>
            <a:endParaRPr lang="zh-TW" altLang="en-US" i="1" dirty="0"/>
          </a:p>
        </p:txBody>
      </p:sp>
      <p:pic>
        <p:nvPicPr>
          <p:cNvPr id="13" name="Picture 12" descr="The exterior of a castle stronghold alongside a spiraling blue spider web (the Engage ‘snare’) with a spider lurking nearby">
            <a:extLst>
              <a:ext uri="{FF2B5EF4-FFF2-40B4-BE49-F238E27FC236}">
                <a16:creationId xmlns:a16="http://schemas.microsoft.com/office/drawing/2014/main" id="{7758A207-A91D-4548-A47E-F96FEA86190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993147" y="1413164"/>
            <a:ext cx="2672893" cy="1318378"/>
          </a:xfrm>
          <a:prstGeom prst="rect">
            <a:avLst/>
          </a:prstGeom>
          <a:noFill/>
          <a:ln>
            <a:noFill/>
          </a:ln>
        </p:spPr>
      </p:pic>
      <p:pic>
        <p:nvPicPr>
          <p:cNvPr id="14" name="Picture 13" descr="The exterior of a castle stronghold">
            <a:extLst>
              <a:ext uri="{FF2B5EF4-FFF2-40B4-BE49-F238E27FC236}">
                <a16:creationId xmlns:a16="http://schemas.microsoft.com/office/drawing/2014/main" id="{18CA577A-9959-4022-9937-F847ABCE649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92726" y="1533236"/>
            <a:ext cx="2552820" cy="1132907"/>
          </a:xfrm>
          <a:prstGeom prst="rect">
            <a:avLst/>
          </a:prstGeom>
          <a:noFill/>
          <a:ln>
            <a:noFill/>
          </a:ln>
        </p:spPr>
      </p:pic>
      <p:sp>
        <p:nvSpPr>
          <p:cNvPr id="15" name="Freeform 6">
            <a:extLst>
              <a:ext uri="{FF2B5EF4-FFF2-40B4-BE49-F238E27FC236}">
                <a16:creationId xmlns:a16="http://schemas.microsoft.com/office/drawing/2014/main" id="{8B8A456D-A7FB-46F1-AC46-0CAA6A1B9BD1}"/>
              </a:ext>
            </a:extLst>
          </p:cNvPr>
          <p:cNvSpPr/>
          <p:nvPr/>
        </p:nvSpPr>
        <p:spPr>
          <a:xfrm>
            <a:off x="153161" y="5043053"/>
            <a:ext cx="1237393" cy="1416993"/>
          </a:xfrm>
          <a:custGeom>
            <a:avLst/>
            <a:gdLst/>
            <a:ahLst/>
            <a:cxnLst/>
            <a:rect l="l" t="t" r="r" b="b"/>
            <a:pathLst>
              <a:path w="2194835" h="2509686">
                <a:moveTo>
                  <a:pt x="0" y="0"/>
                </a:moveTo>
                <a:lnTo>
                  <a:pt x="2194834" y="0"/>
                </a:lnTo>
                <a:lnTo>
                  <a:pt x="2194834" y="2509686"/>
                </a:lnTo>
                <a:lnTo>
                  <a:pt x="0" y="25096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AutoShape 8">
            <a:extLst>
              <a:ext uri="{FF2B5EF4-FFF2-40B4-BE49-F238E27FC236}">
                <a16:creationId xmlns:a16="http://schemas.microsoft.com/office/drawing/2014/main" id="{75D7C17D-A00D-4F4A-A93A-13ED1D4ACF23}"/>
              </a:ext>
            </a:extLst>
          </p:cNvPr>
          <p:cNvSpPr/>
          <p:nvPr/>
        </p:nvSpPr>
        <p:spPr>
          <a:xfrm>
            <a:off x="7727628" y="223981"/>
            <a:ext cx="4328160" cy="0"/>
          </a:xfrm>
          <a:prstGeom prst="line">
            <a:avLst/>
          </a:prstGeom>
          <a:ln w="38100" cap="flat">
            <a:solidFill>
              <a:schemeClr val="tx1">
                <a:lumMod val="85000"/>
                <a:lumOff val="15000"/>
              </a:schemeClr>
            </a:solidFill>
            <a:prstDash val="solid"/>
            <a:headEnd type="none" w="sm" len="sm"/>
            <a:tailEnd type="none" w="sm" len="sm"/>
          </a:ln>
        </p:spPr>
      </p:sp>
    </p:spTree>
    <p:extLst>
      <p:ext uri="{BB962C8B-B14F-4D97-AF65-F5344CB8AC3E}">
        <p14:creationId xmlns:p14="http://schemas.microsoft.com/office/powerpoint/2010/main" val="3044336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43F56"/>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368122B-AA8F-467E-B790-E7CEE2C2D5C3}"/>
              </a:ext>
            </a:extLst>
          </p:cNvPr>
          <p:cNvSpPr>
            <a:spLocks noGrp="1"/>
          </p:cNvSpPr>
          <p:nvPr>
            <p:ph idx="1"/>
          </p:nvPr>
        </p:nvSpPr>
        <p:spPr>
          <a:xfrm>
            <a:off x="5232350" y="1985818"/>
            <a:ext cx="6765686" cy="4685964"/>
          </a:xfr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US" altLang="zh-TW" sz="2000" dirty="0"/>
              <a:t>  </a:t>
            </a:r>
            <a:r>
              <a:rPr lang="en-US" altLang="zh-TW" sz="2800" b="1" i="1" dirty="0">
                <a:solidFill>
                  <a:schemeClr val="accent1">
                    <a:lumMod val="50000"/>
                  </a:schemeClr>
                </a:solidFill>
              </a:rPr>
              <a:t>MITRE has mainly these frameworks:</a:t>
            </a:r>
          </a:p>
          <a:p>
            <a:pPr marL="0" indent="0">
              <a:buNone/>
            </a:pPr>
            <a:endParaRPr lang="en-IN" altLang="zh-TW" sz="2400" i="1" dirty="0">
              <a:solidFill>
                <a:schemeClr val="accent1">
                  <a:lumMod val="50000"/>
                </a:schemeClr>
              </a:solidFill>
            </a:endParaRPr>
          </a:p>
          <a:p>
            <a:pPr marL="0" indent="0">
              <a:buNone/>
            </a:pPr>
            <a:r>
              <a:rPr lang="en-IN" altLang="zh-TW" sz="2400" i="1" dirty="0">
                <a:solidFill>
                  <a:schemeClr val="accent1">
                    <a:lumMod val="50000"/>
                  </a:schemeClr>
                </a:solidFill>
              </a:rPr>
              <a:t>1.</a:t>
            </a:r>
            <a:r>
              <a:rPr lang="en-IN" altLang="zh-TW" sz="2400" b="1" i="1" dirty="0">
                <a:solidFill>
                  <a:schemeClr val="accent1">
                    <a:lumMod val="50000"/>
                  </a:schemeClr>
                </a:solidFill>
              </a:rPr>
              <a:t>ATT&amp;CK® </a:t>
            </a:r>
            <a:r>
              <a:rPr lang="en-IN" altLang="zh-TW" sz="2400" i="1" dirty="0">
                <a:solidFill>
                  <a:schemeClr val="accent1">
                    <a:lumMod val="50000"/>
                  </a:schemeClr>
                </a:solidFill>
              </a:rPr>
              <a:t>(Adversarial Tactics, Techniques, and </a:t>
            </a:r>
          </a:p>
          <a:p>
            <a:pPr marL="0" indent="0">
              <a:buNone/>
            </a:pPr>
            <a:r>
              <a:rPr lang="en-IN" altLang="zh-TW" sz="2400" i="1" dirty="0">
                <a:solidFill>
                  <a:schemeClr val="accent1">
                    <a:lumMod val="50000"/>
                  </a:schemeClr>
                </a:solidFill>
              </a:rPr>
              <a:t>Common Knowledge) Framework</a:t>
            </a:r>
          </a:p>
          <a:p>
            <a:r>
              <a:rPr lang="en-IN" altLang="zh-TW" sz="2400" i="1" dirty="0">
                <a:solidFill>
                  <a:schemeClr val="accent1">
                    <a:lumMod val="50000"/>
                  </a:schemeClr>
                </a:solidFill>
              </a:rPr>
              <a:t>2. </a:t>
            </a:r>
            <a:r>
              <a:rPr lang="en-IN" altLang="zh-TW" sz="2400" b="1" i="1" dirty="0">
                <a:solidFill>
                  <a:schemeClr val="accent1">
                    <a:lumMod val="50000"/>
                  </a:schemeClr>
                </a:solidFill>
              </a:rPr>
              <a:t>CAR</a:t>
            </a:r>
            <a:r>
              <a:rPr lang="en-IN" altLang="zh-TW" sz="2400" i="1" dirty="0">
                <a:solidFill>
                  <a:schemeClr val="accent1">
                    <a:lumMod val="50000"/>
                  </a:schemeClr>
                </a:solidFill>
              </a:rPr>
              <a:t> (Cyber Analytics Repository) Knowledge Base</a:t>
            </a:r>
          </a:p>
          <a:p>
            <a:r>
              <a:rPr lang="en-IN" altLang="zh-TW" sz="2400" i="1" dirty="0">
                <a:solidFill>
                  <a:schemeClr val="accent1">
                    <a:lumMod val="50000"/>
                  </a:schemeClr>
                </a:solidFill>
              </a:rPr>
              <a:t>3. </a:t>
            </a:r>
            <a:r>
              <a:rPr lang="en-IN" altLang="zh-TW" sz="2400" b="1" i="1" dirty="0">
                <a:solidFill>
                  <a:schemeClr val="accent1">
                    <a:lumMod val="50000"/>
                  </a:schemeClr>
                </a:solidFill>
              </a:rPr>
              <a:t>ENGAGE </a:t>
            </a:r>
          </a:p>
          <a:p>
            <a:r>
              <a:rPr lang="en-IN" altLang="zh-TW" sz="2400" i="1" dirty="0">
                <a:solidFill>
                  <a:schemeClr val="accent1">
                    <a:lumMod val="50000"/>
                  </a:schemeClr>
                </a:solidFill>
              </a:rPr>
              <a:t>4</a:t>
            </a:r>
            <a:r>
              <a:rPr lang="en-IN" altLang="zh-TW" sz="2400" b="1" i="1" dirty="0">
                <a:solidFill>
                  <a:schemeClr val="accent1">
                    <a:lumMod val="50000"/>
                  </a:schemeClr>
                </a:solidFill>
              </a:rPr>
              <a:t>. D3FEND </a:t>
            </a:r>
            <a:r>
              <a:rPr lang="en-IN" altLang="zh-TW" sz="2400" i="1" dirty="0">
                <a:solidFill>
                  <a:schemeClr val="accent1">
                    <a:lumMod val="50000"/>
                  </a:schemeClr>
                </a:solidFill>
              </a:rPr>
              <a:t>(Detection, Denial ,and Disruption Framework Empowering Network Defense)</a:t>
            </a:r>
          </a:p>
          <a:p>
            <a:r>
              <a:rPr lang="en-IN" altLang="zh-TW" sz="2400" i="1" dirty="0">
                <a:solidFill>
                  <a:schemeClr val="accent1">
                    <a:lumMod val="50000"/>
                  </a:schemeClr>
                </a:solidFill>
              </a:rPr>
              <a:t>5. </a:t>
            </a:r>
            <a:r>
              <a:rPr lang="en-IN" altLang="zh-TW" sz="2400" b="1" i="1" dirty="0">
                <a:solidFill>
                  <a:schemeClr val="accent1">
                    <a:lumMod val="50000"/>
                  </a:schemeClr>
                </a:solidFill>
              </a:rPr>
              <a:t>AEP</a:t>
            </a:r>
            <a:r>
              <a:rPr lang="en-IN" altLang="zh-TW" sz="2400" i="1" dirty="0">
                <a:solidFill>
                  <a:schemeClr val="accent1">
                    <a:lumMod val="50000"/>
                  </a:schemeClr>
                </a:solidFill>
              </a:rPr>
              <a:t> (ATT&amp;CK Emulation Plans)</a:t>
            </a:r>
            <a:endParaRPr lang="zh-TW" altLang="en-US" sz="2400" i="1" dirty="0">
              <a:solidFill>
                <a:schemeClr val="accent1">
                  <a:lumMod val="50000"/>
                </a:schemeClr>
              </a:solidFill>
            </a:endParaRPr>
          </a:p>
        </p:txBody>
      </p:sp>
      <p:sp>
        <p:nvSpPr>
          <p:cNvPr id="10" name="TextBox 9">
            <a:extLst>
              <a:ext uri="{FF2B5EF4-FFF2-40B4-BE49-F238E27FC236}">
                <a16:creationId xmlns:a16="http://schemas.microsoft.com/office/drawing/2014/main" id="{24981536-10C0-400A-8365-AA88263BC75F}"/>
              </a:ext>
            </a:extLst>
          </p:cNvPr>
          <p:cNvSpPr txBox="1"/>
          <p:nvPr/>
        </p:nvSpPr>
        <p:spPr>
          <a:xfrm>
            <a:off x="5103040" y="847407"/>
            <a:ext cx="6867287" cy="954107"/>
          </a:xfrm>
          <a:prstGeom prst="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TW" sz="2000" b="1" i="1" dirty="0">
                <a:solidFill>
                  <a:schemeClr val="accent1">
                    <a:lumMod val="50000"/>
                  </a:schemeClr>
                </a:solidFill>
                <a:effectLst/>
                <a:latin typeface="Cambria" panose="02040503050406030204" pitchFamily="18" charset="0"/>
                <a:ea typeface="Cambria" panose="02040503050406030204" pitchFamily="18" charset="0"/>
              </a:rPr>
              <a:t>MITRE ENGAGE </a:t>
            </a:r>
            <a:r>
              <a:rPr lang="en-US" altLang="zh-TW" i="1" dirty="0">
                <a:solidFill>
                  <a:schemeClr val="accent1">
                    <a:lumMod val="50000"/>
                  </a:schemeClr>
                </a:solidFill>
                <a:effectLst/>
                <a:latin typeface="Cambria" panose="02040503050406030204" pitchFamily="18" charset="0"/>
                <a:ea typeface="Cambria" panose="02040503050406030204" pitchFamily="18" charset="0"/>
              </a:rPr>
              <a:t>is a framework for planning and discussing adversary engagement operations that empowers you to engage your adversaries and achieve your cybersecurity goals</a:t>
            </a:r>
            <a:r>
              <a:rPr lang="en-US" altLang="zh-TW" i="1" dirty="0">
                <a:effectLst/>
              </a:rPr>
              <a:t>.</a:t>
            </a:r>
            <a:endParaRPr lang="zh-TW" altLang="en-US" dirty="0"/>
          </a:p>
        </p:txBody>
      </p:sp>
      <p:pic>
        <p:nvPicPr>
          <p:cNvPr id="12" name="Picture 11">
            <a:extLst>
              <a:ext uri="{FF2B5EF4-FFF2-40B4-BE49-F238E27FC236}">
                <a16:creationId xmlns:a16="http://schemas.microsoft.com/office/drawing/2014/main" id="{6F114F57-D278-4904-BC7B-AD1480FEA21E}"/>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14803" t="-1" r="18556" b="-3194"/>
          <a:stretch/>
        </p:blipFill>
        <p:spPr>
          <a:xfrm>
            <a:off x="2155412" y="3928010"/>
            <a:ext cx="2970720" cy="2863941"/>
          </a:xfrm>
          <a:prstGeom prst="rect">
            <a:avLst/>
          </a:prstGeom>
        </p:spPr>
      </p:pic>
      <p:pic>
        <p:nvPicPr>
          <p:cNvPr id="14" name="Picture 13">
            <a:extLst>
              <a:ext uri="{FF2B5EF4-FFF2-40B4-BE49-F238E27FC236}">
                <a16:creationId xmlns:a16="http://schemas.microsoft.com/office/drawing/2014/main" id="{AB48A560-F3BB-416F-AA18-4B5A020B2CC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7443" y="987700"/>
            <a:ext cx="2775938" cy="2775938"/>
          </a:xfrm>
          <a:prstGeom prst="rect">
            <a:avLst/>
          </a:prstGeom>
        </p:spPr>
      </p:pic>
      <p:sp>
        <p:nvSpPr>
          <p:cNvPr id="15" name="TextBox 14">
            <a:extLst>
              <a:ext uri="{FF2B5EF4-FFF2-40B4-BE49-F238E27FC236}">
                <a16:creationId xmlns:a16="http://schemas.microsoft.com/office/drawing/2014/main" id="{28B1EFDA-7935-47A4-9418-BE81FFBB2A53}"/>
              </a:ext>
            </a:extLst>
          </p:cNvPr>
          <p:cNvSpPr txBox="1"/>
          <p:nvPr/>
        </p:nvSpPr>
        <p:spPr>
          <a:xfrm>
            <a:off x="424412" y="140051"/>
            <a:ext cx="4466192" cy="523220"/>
          </a:xfrm>
          <a:prstGeom prst="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altLang="zh-TW" sz="2800" b="1" i="1" dirty="0">
                <a:solidFill>
                  <a:schemeClr val="tx1">
                    <a:lumMod val="95000"/>
                    <a:lumOff val="5000"/>
                  </a:schemeClr>
                </a:solidFill>
                <a:latin typeface="Times New Roman" panose="02020603050405020304" pitchFamily="18" charset="0"/>
                <a:cs typeface="Times New Roman" panose="02020603050405020304" pitchFamily="18" charset="0"/>
              </a:rPr>
              <a:t>MITRE ENGAGE CYCLE </a:t>
            </a:r>
            <a:endParaRPr lang="zh-TW" altLang="en-US" sz="2800" b="1" i="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0" name="AutoShape 8">
            <a:extLst>
              <a:ext uri="{FF2B5EF4-FFF2-40B4-BE49-F238E27FC236}">
                <a16:creationId xmlns:a16="http://schemas.microsoft.com/office/drawing/2014/main" id="{DA6F8B6E-58E4-46D3-908A-B99F6BEB1153}"/>
              </a:ext>
            </a:extLst>
          </p:cNvPr>
          <p:cNvSpPr/>
          <p:nvPr/>
        </p:nvSpPr>
        <p:spPr>
          <a:xfrm flipH="1">
            <a:off x="12182763" y="0"/>
            <a:ext cx="9237" cy="6858001"/>
          </a:xfrm>
          <a:prstGeom prst="line">
            <a:avLst/>
          </a:prstGeom>
          <a:ln w="38100" cap="flat">
            <a:solidFill>
              <a:srgbClr val="000000"/>
            </a:solidFill>
            <a:prstDash val="solid"/>
            <a:headEnd type="none" w="sm" len="sm"/>
            <a:tailEnd type="none" w="sm" len="sm"/>
          </a:ln>
        </p:spPr>
      </p:sp>
    </p:spTree>
    <p:extLst>
      <p:ext uri="{BB962C8B-B14F-4D97-AF65-F5344CB8AC3E}">
        <p14:creationId xmlns:p14="http://schemas.microsoft.com/office/powerpoint/2010/main" val="745073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3" name="TextBox 4">
            <a:extLst>
              <a:ext uri="{FF2B5EF4-FFF2-40B4-BE49-F238E27FC236}">
                <a16:creationId xmlns:a16="http://schemas.microsoft.com/office/drawing/2014/main" id="{45E467B6-EC84-4AB5-BA94-9D3FFC310E75}"/>
              </a:ext>
            </a:extLst>
          </p:cNvPr>
          <p:cNvSpPr txBox="1"/>
          <p:nvPr/>
        </p:nvSpPr>
        <p:spPr>
          <a:xfrm>
            <a:off x="544080" y="813717"/>
            <a:ext cx="11309253" cy="5942589"/>
          </a:xfrm>
          <a:prstGeom prst="rect">
            <a:avLst/>
          </a:prstGeom>
        </p:spPr>
        <p:txBody>
          <a:bodyPr wrap="square" lIns="0" tIns="0" rIns="0" bIns="0" rtlCol="0" anchor="t">
            <a:spAutoFit/>
          </a:bodyPr>
          <a:lstStyle/>
          <a:p>
            <a:pPr algn="just"/>
            <a:r>
              <a:rPr lang="en-US" altLang="zh-TW" sz="2400"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rPr>
              <a:t>MITRE ATT&amp;CK is available for 3 main domains which are </a:t>
            </a:r>
            <a:r>
              <a:rPr lang="en-US" altLang="zh-TW" sz="2400" u="none" strike="noStrike"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hlinkClick r:id="rId3">
                  <a:extLst>
                    <a:ext uri="{A12FA001-AC4F-418D-AE19-62706E023703}">
                      <ahyp:hlinkClr xmlns:ahyp="http://schemas.microsoft.com/office/drawing/2018/hyperlinkcolor" val="tx"/>
                    </a:ext>
                  </a:extLst>
                </a:hlinkClick>
              </a:rPr>
              <a:t>Enterprise</a:t>
            </a:r>
            <a:r>
              <a:rPr lang="en-US" altLang="zh-TW" sz="2400"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rPr>
              <a:t>, </a:t>
            </a:r>
            <a:r>
              <a:rPr lang="en-US" altLang="zh-TW" sz="2400" u="none" strike="noStrike"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hlinkClick r:id="rId4">
                  <a:extLst>
                    <a:ext uri="{A12FA001-AC4F-418D-AE19-62706E023703}">
                      <ahyp:hlinkClr xmlns:ahyp="http://schemas.microsoft.com/office/drawing/2018/hyperlinkcolor" val="tx"/>
                    </a:ext>
                  </a:extLst>
                </a:hlinkClick>
              </a:rPr>
              <a:t>Mobile</a:t>
            </a:r>
            <a:r>
              <a:rPr lang="en-US" altLang="zh-TW" sz="2400"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rPr>
              <a:t>, and </a:t>
            </a:r>
            <a:r>
              <a:rPr lang="en-US" altLang="zh-TW" sz="2400" u="none" strike="noStrike"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hlinkClick r:id="rId5">
                  <a:extLst>
                    <a:ext uri="{A12FA001-AC4F-418D-AE19-62706E023703}">
                      <ahyp:hlinkClr xmlns:ahyp="http://schemas.microsoft.com/office/drawing/2018/hyperlinkcolor" val="tx"/>
                    </a:ext>
                  </a:extLst>
                </a:hlinkClick>
              </a:rPr>
              <a:t>ICS</a:t>
            </a:r>
            <a:r>
              <a:rPr lang="en-US" altLang="zh-TW" sz="2400" u="none" strike="noStrike"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rPr>
              <a:t>:</a:t>
            </a:r>
          </a:p>
          <a:p>
            <a:pPr algn="just"/>
            <a:endParaRPr lang="zh-TW" altLang="zh-TW" sz="1800"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endParaRPr>
          </a:p>
          <a:p>
            <a:pPr algn="just"/>
            <a:r>
              <a:rPr lang="en-US" altLang="zh-TW" sz="1800" b="1"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rPr>
              <a:t>1. MITRE ATT&amp;CK For Enterprise </a:t>
            </a:r>
            <a:r>
              <a:rPr lang="en-US" altLang="zh-TW" sz="1800"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rPr>
              <a:t>is focused on Windows, MacOS, and the </a:t>
            </a:r>
            <a:r>
              <a:rPr lang="en-US" altLang="zh-TW" dirty="0">
                <a:solidFill>
                  <a:schemeClr val="accent2">
                    <a:lumMod val="20000"/>
                    <a:lumOff val="80000"/>
                  </a:schemeClr>
                </a:solidFill>
                <a:latin typeface="Bahnschrift SemiBold" panose="020B0502040204020203" pitchFamily="34" charset="0"/>
                <a:ea typeface="新細明體" panose="02020500000000000000" pitchFamily="18" charset="-120"/>
                <a:cs typeface="新細明體" panose="02020500000000000000" pitchFamily="18" charset="-120"/>
              </a:rPr>
              <a:t>Linux</a:t>
            </a:r>
            <a:r>
              <a:rPr lang="en-US" altLang="zh-TW" sz="1800"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rPr>
              <a:t>.</a:t>
            </a:r>
          </a:p>
          <a:p>
            <a:pPr algn="just"/>
            <a:endParaRPr lang="en-IN" altLang="zh-TW" sz="1800"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en-IN" altLang="zh-TW" dirty="0">
              <a:solidFill>
                <a:schemeClr val="accent2">
                  <a:lumMod val="20000"/>
                  <a:lumOff val="80000"/>
                </a:schemeClr>
              </a:solidFill>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en-IN" altLang="zh-TW" sz="1800"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en-IN" altLang="zh-TW" dirty="0">
              <a:solidFill>
                <a:schemeClr val="accent2">
                  <a:lumMod val="20000"/>
                  <a:lumOff val="80000"/>
                </a:schemeClr>
              </a:solidFill>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en-IN" altLang="zh-TW" sz="1800"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en-IN" altLang="zh-TW" dirty="0">
              <a:solidFill>
                <a:schemeClr val="accent2">
                  <a:lumMod val="20000"/>
                  <a:lumOff val="80000"/>
                </a:schemeClr>
              </a:solidFill>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en-IN" altLang="zh-TW" sz="1800"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endParaRPr>
          </a:p>
          <a:p>
            <a:pPr algn="just"/>
            <a:r>
              <a:rPr lang="en-US" altLang="zh-TW" sz="1800" b="1"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rPr>
              <a:t>2. MITRE ATT&amp;CK For Mobile </a:t>
            </a:r>
            <a:r>
              <a:rPr lang="en-US" altLang="zh-TW" sz="1800"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rPr>
              <a:t>is focused on Android and IOS.</a:t>
            </a:r>
          </a:p>
          <a:p>
            <a:pPr algn="just"/>
            <a:endParaRPr lang="en-IN" altLang="zh-TW" sz="1800"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en-IN" altLang="zh-TW" dirty="0">
              <a:solidFill>
                <a:schemeClr val="accent2">
                  <a:lumMod val="20000"/>
                  <a:lumOff val="80000"/>
                </a:schemeClr>
              </a:solidFill>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en-IN" altLang="zh-TW" sz="1800"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en-IN" altLang="zh-TW" dirty="0">
              <a:solidFill>
                <a:schemeClr val="accent2">
                  <a:lumMod val="20000"/>
                  <a:lumOff val="80000"/>
                </a:schemeClr>
              </a:solidFill>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en-IN" altLang="zh-TW" sz="1800"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zh-TW" altLang="zh-TW" sz="1800"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en-US" altLang="zh-TW" sz="1800" b="1"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endParaRPr>
          </a:p>
          <a:p>
            <a:pPr algn="just"/>
            <a:r>
              <a:rPr lang="en-US" altLang="zh-TW" sz="1800" b="1"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rPr>
              <a:t>3. MITRE ATT&amp;CK For ICS </a:t>
            </a:r>
            <a:r>
              <a:rPr lang="en-US" altLang="zh-TW" sz="1800"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rPr>
              <a:t>is focused on </a:t>
            </a:r>
            <a:r>
              <a:rPr lang="en-US" altLang="zh-TW" sz="1800" u="none" strike="noStrike"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hlinkClick r:id="rId6">
                  <a:extLst>
                    <a:ext uri="{A12FA001-AC4F-418D-AE19-62706E023703}">
                      <ahyp:hlinkClr xmlns:ahyp="http://schemas.microsoft.com/office/drawing/2018/hyperlinkcolor" val="tx"/>
                    </a:ext>
                  </a:extLst>
                </a:hlinkClick>
              </a:rPr>
              <a:t>ICS networks</a:t>
            </a:r>
            <a:r>
              <a:rPr lang="en-US" altLang="zh-TW" sz="1800"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rPr>
              <a:t>.</a:t>
            </a:r>
            <a:endParaRPr lang="zh-TW" altLang="zh-TW" sz="1800" dirty="0">
              <a:solidFill>
                <a:schemeClr val="accent2">
                  <a:lumMod val="20000"/>
                  <a:lumOff val="80000"/>
                </a:schemeClr>
              </a:solidFill>
              <a:effectLst/>
              <a:latin typeface="Bahnschrift SemiBold" panose="020B0502040204020203" pitchFamily="34" charset="0"/>
              <a:ea typeface="新細明體" panose="02020500000000000000" pitchFamily="18" charset="-120"/>
              <a:cs typeface="新細明體" panose="02020500000000000000" pitchFamily="18" charset="-120"/>
            </a:endParaRPr>
          </a:p>
          <a:p>
            <a:pPr>
              <a:lnSpc>
                <a:spcPts val="1867"/>
              </a:lnSpc>
            </a:pPr>
            <a:endParaRPr lang="en-US" sz="1333" dirty="0">
              <a:solidFill>
                <a:schemeClr val="bg1"/>
              </a:solidFill>
              <a:latin typeface="Bahnschrift SemiBold" panose="020B0502040204020203" pitchFamily="34" charset="0"/>
            </a:endParaRPr>
          </a:p>
        </p:txBody>
      </p:sp>
      <p:pic>
        <p:nvPicPr>
          <p:cNvPr id="4" name="Picture 3">
            <a:extLst>
              <a:ext uri="{FF2B5EF4-FFF2-40B4-BE49-F238E27FC236}">
                <a16:creationId xmlns:a16="http://schemas.microsoft.com/office/drawing/2014/main" id="{795E0764-1261-4746-A284-3BE0B830C84C}"/>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816121" y="2387830"/>
            <a:ext cx="2142826" cy="11435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ED38BECF-6BAC-4751-BF70-837BAA0F630B}"/>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716190" y="2312604"/>
            <a:ext cx="1558059" cy="12188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86546E4F-841D-45CD-AA9F-78DD03BCBF75}"/>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6294154" y="2336524"/>
            <a:ext cx="1247198" cy="12471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38C4C7AA-22A4-4BA9-AD7A-99B0D5988BF9}"/>
              </a:ext>
            </a:extLst>
          </p:cNvPr>
          <p:cNvPicPr>
            <a:picLocks noChangeAspect="1"/>
          </p:cNvPicPr>
          <p:nvPr/>
        </p:nvPicPr>
        <p:blipFill>
          <a:blip r:embed="rId13">
            <a:extLst>
              <a:ext uri="{BEBA8EAE-BF5A-486C-A8C5-ECC9F3942E4B}">
                <a14:imgProps xmlns:a14="http://schemas.microsoft.com/office/drawing/2010/main">
                  <a14:imgLayer r:embed="rId1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1095255" y="4608090"/>
            <a:ext cx="1863692" cy="10483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71C7D6B1-907D-43C4-A24D-A87EDB1E725D}"/>
              </a:ext>
            </a:extLst>
          </p:cNvPr>
          <p:cNvPicPr>
            <a:picLocks noChangeAspect="1"/>
          </p:cNvPicPr>
          <p:nvPr/>
        </p:nvPicPr>
        <p:blipFill>
          <a:blip r:embed="rId15">
            <a:extLst>
              <a:ext uri="{BEBA8EAE-BF5A-486C-A8C5-ECC9F3942E4B}">
                <a14:imgProps xmlns:a14="http://schemas.microsoft.com/office/drawing/2010/main">
                  <a14:imgLayer r:embed="rId1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563373" y="4634467"/>
            <a:ext cx="1863692" cy="10483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77775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4" descr="Mitre attack usecases">
            <a:extLst>
              <a:ext uri="{FF2B5EF4-FFF2-40B4-BE49-F238E27FC236}">
                <a16:creationId xmlns:a16="http://schemas.microsoft.com/office/drawing/2014/main" id="{2CBDCFCC-936F-458C-B8B3-439F43E7B6B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981414" y="558800"/>
            <a:ext cx="5967694" cy="54186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D9304B-D59D-443D-B2D9-A456317C7ED7}"/>
              </a:ext>
            </a:extLst>
          </p:cNvPr>
          <p:cNvSpPr txBox="1"/>
          <p:nvPr/>
        </p:nvSpPr>
        <p:spPr>
          <a:xfrm>
            <a:off x="242892" y="558800"/>
            <a:ext cx="5363581" cy="5786199"/>
          </a:xfrm>
          <a:prstGeom prst="rect">
            <a:avLst/>
          </a:prstGeom>
          <a:noFill/>
        </p:spPr>
        <p:txBody>
          <a:bodyPr wrap="square" rtlCol="0">
            <a:spAutoFit/>
          </a:bodyPr>
          <a:lstStyle/>
          <a:p>
            <a:pPr algn="l"/>
            <a:r>
              <a:rPr lang="en-US" altLang="zh-TW" sz="2200" b="1" i="1" dirty="0">
                <a:solidFill>
                  <a:schemeClr val="accent2">
                    <a:lumMod val="20000"/>
                    <a:lumOff val="80000"/>
                  </a:schemeClr>
                </a:solidFill>
                <a:effectLst/>
                <a:latin typeface="Times New Roman" panose="02020603050405020304" pitchFamily="18" charset="0"/>
                <a:cs typeface="Times New Roman" panose="02020603050405020304" pitchFamily="18" charset="0"/>
              </a:rPr>
              <a:t>How organizations can use MITRE ATT&amp;CK:</a:t>
            </a:r>
          </a:p>
          <a:p>
            <a:pPr algn="l"/>
            <a:endParaRPr lang="en-US" altLang="zh-TW" sz="2200" b="1" i="0" dirty="0">
              <a:solidFill>
                <a:schemeClr val="accent2">
                  <a:lumMod val="20000"/>
                  <a:lumOff val="80000"/>
                </a:schemeClr>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altLang="zh-TW" sz="2200" b="0" i="1" dirty="0">
                <a:solidFill>
                  <a:schemeClr val="accent2">
                    <a:lumMod val="20000"/>
                    <a:lumOff val="80000"/>
                  </a:schemeClr>
                </a:solidFill>
                <a:effectLst/>
                <a:latin typeface="Times New Roman" panose="02020603050405020304" pitchFamily="18" charset="0"/>
                <a:cs typeface="Times New Roman" panose="02020603050405020304" pitchFamily="18" charset="0"/>
              </a:rPr>
              <a:t>Throughout organizations in both the private and public sectors, the everyday activities of various teams benefit from applying ATT&amp;CK's taxonomy. </a:t>
            </a:r>
            <a:r>
              <a:rPr lang="en-US" altLang="zh-TW" sz="2200" b="0" i="1" u="none" strike="noStrike" dirty="0">
                <a:solidFill>
                  <a:schemeClr val="accent2">
                    <a:lumMod val="20000"/>
                    <a:lumOff val="80000"/>
                  </a:schemeClr>
                </a:solidFill>
                <a:effectLst/>
                <a:latin typeface="Times New Roman" panose="02020603050405020304" pitchFamily="18" charset="0"/>
                <a:cs typeface="Times New Roman" panose="02020603050405020304" pitchFamily="18" charset="0"/>
                <a:hlinkClick r:id="rId5" tooltip="Cybersecurity Red Team Versus Blue Team — Main Differences Explained">
                  <a:extLst>
                    <a:ext uri="{A12FA001-AC4F-418D-AE19-62706E023703}">
                      <ahyp:hlinkClr xmlns:ahyp="http://schemas.microsoft.com/office/drawing/2018/hyperlinkcolor" val="tx"/>
                    </a:ext>
                  </a:extLst>
                </a:hlinkClick>
              </a:rPr>
              <a:t>Red teams</a:t>
            </a:r>
            <a:r>
              <a:rPr lang="en-US" altLang="zh-TW" sz="2200" b="0" i="1" dirty="0">
                <a:solidFill>
                  <a:schemeClr val="accent2">
                    <a:lumMod val="20000"/>
                    <a:lumOff val="80000"/>
                  </a:schemeClr>
                </a:solidFill>
                <a:effectLst/>
                <a:latin typeface="Times New Roman" panose="02020603050405020304" pitchFamily="18" charset="0"/>
                <a:cs typeface="Times New Roman" panose="02020603050405020304" pitchFamily="18" charset="0"/>
              </a:rPr>
              <a:t>, blue teams, security operations center (SOC) analysts, threat hunters, incident responders and many other security professionals rely on the MITRE ATT&amp;CK framework.</a:t>
            </a:r>
          </a:p>
          <a:p>
            <a:pPr algn="l"/>
            <a:endParaRPr lang="en-US" altLang="zh-TW" sz="2200" b="0" i="1" dirty="0">
              <a:solidFill>
                <a:schemeClr val="accent2">
                  <a:lumMod val="20000"/>
                  <a:lumOff val="80000"/>
                </a:schemeClr>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altLang="zh-TW" sz="2200" i="1" dirty="0">
                <a:solidFill>
                  <a:schemeClr val="accent2">
                    <a:lumMod val="20000"/>
                    <a:lumOff val="80000"/>
                  </a:schemeClr>
                </a:solidFill>
                <a:effectLst/>
                <a:latin typeface="Times New Roman" panose="02020603050405020304" pitchFamily="18" charset="0"/>
                <a:cs typeface="Times New Roman" panose="02020603050405020304" pitchFamily="18" charset="0"/>
              </a:rPr>
              <a:t>The MITRE ATT&amp;CK framework shines brightest when organizations apply it to these use cases.</a:t>
            </a:r>
          </a:p>
          <a:p>
            <a:endParaRPr lang="zh-TW" altLang="en-US" dirty="0"/>
          </a:p>
        </p:txBody>
      </p:sp>
    </p:spTree>
    <p:extLst>
      <p:ext uri="{BB962C8B-B14F-4D97-AF65-F5344CB8AC3E}">
        <p14:creationId xmlns:p14="http://schemas.microsoft.com/office/powerpoint/2010/main" val="2341122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4" name="TextBox 3">
            <a:extLst>
              <a:ext uri="{FF2B5EF4-FFF2-40B4-BE49-F238E27FC236}">
                <a16:creationId xmlns:a16="http://schemas.microsoft.com/office/drawing/2014/main" id="{93BD52AC-60E6-48B2-98DA-9922E4A93587}"/>
              </a:ext>
            </a:extLst>
          </p:cNvPr>
          <p:cNvSpPr txBox="1"/>
          <p:nvPr/>
        </p:nvSpPr>
        <p:spPr>
          <a:xfrm>
            <a:off x="1496291" y="2152073"/>
            <a:ext cx="9199418" cy="1569660"/>
          </a:xfrm>
          <a:prstGeom prst="rect">
            <a:avLst/>
          </a:prstGeom>
          <a:solidFill>
            <a:srgbClr val="343F56">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9600" dirty="0">
                <a:solidFill>
                  <a:schemeClr val="accent4">
                    <a:lumMod val="20000"/>
                    <a:lumOff val="80000"/>
                  </a:schemeClr>
                </a:solidFill>
                <a:latin typeface="Bookman Old Style" panose="02050604050505020204" pitchFamily="18" charset="0"/>
              </a:rPr>
              <a:t>WEEK - 3</a:t>
            </a:r>
            <a:endParaRPr lang="zh-TW" altLang="en-US" sz="9600" dirty="0">
              <a:solidFill>
                <a:schemeClr val="accent4">
                  <a:lumMod val="20000"/>
                  <a:lumOff val="80000"/>
                </a:schemeClr>
              </a:solidFill>
              <a:latin typeface="Bookman Old Style" panose="02050604050505020204" pitchFamily="18" charset="0"/>
            </a:endParaRPr>
          </a:p>
        </p:txBody>
      </p:sp>
    </p:spTree>
    <p:extLst>
      <p:ext uri="{BB962C8B-B14F-4D97-AF65-F5344CB8AC3E}">
        <p14:creationId xmlns:p14="http://schemas.microsoft.com/office/powerpoint/2010/main" val="2789522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11" name="Picture 10">
            <a:extLst>
              <a:ext uri="{FF2B5EF4-FFF2-40B4-BE49-F238E27FC236}">
                <a16:creationId xmlns:a16="http://schemas.microsoft.com/office/drawing/2014/main" id="{B14C00E3-1C3A-458D-BDA9-B32C188F3C0C}"/>
              </a:ext>
            </a:extLst>
          </p:cNvPr>
          <p:cNvPicPr>
            <a:picLocks noChangeAspect="1"/>
          </p:cNvPicPr>
          <p:nvPr/>
        </p:nvPicPr>
        <p:blipFill rotWithShape="1">
          <a:blip r:embed="rId3"/>
          <a:srcRect l="1939" t="11146" r="1000"/>
          <a:stretch/>
        </p:blipFill>
        <p:spPr>
          <a:xfrm rot="5400000">
            <a:off x="54200" y="1479035"/>
            <a:ext cx="4862946" cy="4343274"/>
          </a:xfrm>
          <a:prstGeom prst="rect">
            <a:avLst/>
          </a:prstGeom>
        </p:spPr>
      </p:pic>
      <p:pic>
        <p:nvPicPr>
          <p:cNvPr id="12" name="Picture 11">
            <a:extLst>
              <a:ext uri="{FF2B5EF4-FFF2-40B4-BE49-F238E27FC236}">
                <a16:creationId xmlns:a16="http://schemas.microsoft.com/office/drawing/2014/main" id="{2675150B-D978-4D5D-8181-9329697882DF}"/>
              </a:ext>
            </a:extLst>
          </p:cNvPr>
          <p:cNvPicPr>
            <a:picLocks noChangeAspect="1"/>
          </p:cNvPicPr>
          <p:nvPr/>
        </p:nvPicPr>
        <p:blipFill rotWithShape="1">
          <a:blip r:embed="rId4">
            <a:extLst>
              <a:ext uri="{28A0092B-C50C-407E-A947-70E740481C1C}">
                <a14:useLocalDpi xmlns:a14="http://schemas.microsoft.com/office/drawing/2010/main" val="0"/>
              </a:ext>
            </a:extLst>
          </a:blip>
          <a:srcRect l="11364" t="7946" r="67045" b="46128"/>
          <a:stretch/>
        </p:blipFill>
        <p:spPr>
          <a:xfrm>
            <a:off x="773980" y="1542747"/>
            <a:ext cx="3423386" cy="409605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81B8EC5-E8E5-4090-95E4-53E0F2DED6D9}"/>
              </a:ext>
            </a:extLst>
          </p:cNvPr>
          <p:cNvSpPr txBox="1"/>
          <p:nvPr/>
        </p:nvSpPr>
        <p:spPr>
          <a:xfrm>
            <a:off x="4971346" y="1311564"/>
            <a:ext cx="6906618" cy="4893647"/>
          </a:xfrm>
          <a:prstGeom prst="rect">
            <a:avLst/>
          </a:prstGeom>
          <a:noFill/>
        </p:spPr>
        <p:txBody>
          <a:bodyPr wrap="square" rtlCol="0">
            <a:spAutoFit/>
          </a:bodyPr>
          <a:lstStyle/>
          <a:p>
            <a:pPr marL="342900" indent="-342900" algn="just">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We can </a:t>
            </a:r>
            <a:r>
              <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Expose</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adversaries on the network by using deceptive activities to provide high fidelity alerts when adversaries are active in the engagement environment.</a:t>
            </a:r>
          </a:p>
          <a:p>
            <a:pPr algn="just"/>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altLang="zh-TW" i="0" dirty="0">
                <a:solidFill>
                  <a:schemeClr val="accent4">
                    <a:lumMod val="20000"/>
                    <a:lumOff val="80000"/>
                  </a:schemeClr>
                </a:solidFill>
                <a:effectLst/>
                <a:latin typeface="Arial" panose="020B0604020202020204" pitchFamily="34" charset="0"/>
              </a:rPr>
              <a:t>Engage Approaches</a:t>
            </a:r>
            <a:r>
              <a:rPr lang="en-US" altLang="zh-TW" dirty="0">
                <a:solidFill>
                  <a:schemeClr val="accent4">
                    <a:lumMod val="20000"/>
                    <a:lumOff val="80000"/>
                  </a:schemeClr>
                </a:solidFill>
                <a:latin typeface="Arial" panose="020B0604020202020204" pitchFamily="34" charset="0"/>
              </a:rPr>
              <a:t>: </a:t>
            </a: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H</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elps us to identify what actions we would like to take against our adversary and helps us to drive progress towards that impact.</a:t>
            </a:r>
          </a:p>
          <a:p>
            <a:pPr algn="just"/>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The two engagement approaches under expose includes: </a:t>
            </a:r>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COLLECT AND DETECT</a:t>
            </a:r>
          </a:p>
          <a:p>
            <a:pPr marL="342900" indent="-342900" algn="just">
              <a:buFont typeface="Arial" panose="020B0604020202020204" pitchFamily="34" charset="0"/>
              <a:buChar char="•"/>
            </a:pPr>
            <a:endPar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COLLECT</a:t>
            </a:r>
            <a:r>
              <a:rPr lang="en-US" altLang="zh-TW" dirty="0">
                <a:solidFill>
                  <a:schemeClr val="accent4">
                    <a:lumMod val="20000"/>
                    <a:lumOff val="80000"/>
                  </a:schemeClr>
                </a:solidFill>
                <a:latin typeface="Arial" panose="020B0604020202020204" pitchFamily="34" charset="0"/>
              </a:rPr>
              <a:t>:</a:t>
            </a:r>
            <a:r>
              <a:rPr lang="en-US" altLang="zh-TW" sz="1600" dirty="0">
                <a:solidFill>
                  <a:schemeClr val="accent4">
                    <a:lumMod val="20000"/>
                    <a:lumOff val="80000"/>
                  </a:schemeClr>
                </a:solidFill>
                <a:latin typeface="Arial" panose="020B0604020202020204" pitchFamily="34" charset="0"/>
              </a:rPr>
              <a:t> </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Gather adversary tools, observe tactics, and collect other raw intelligence about the adversary’s activity.</a:t>
            </a:r>
            <a:r>
              <a:rPr lang="en-US" altLang="zh-TW" sz="1600" b="0" i="0" dirty="0">
                <a:solidFill>
                  <a:srgbClr val="111921"/>
                </a:solidFill>
                <a:effectLst/>
                <a:latin typeface="Arial" panose="020B0604020202020204" pitchFamily="34" charset="0"/>
              </a:rPr>
              <a:t> </a:t>
            </a:r>
          </a:p>
          <a:p>
            <a:pPr algn="just"/>
            <a:endParaRPr lang="en-US" altLang="zh-TW" sz="1600" dirty="0">
              <a:solidFill>
                <a:schemeClr val="accent4">
                  <a:lumMod val="20000"/>
                  <a:lumOff val="80000"/>
                </a:schemeClr>
              </a:solidFill>
              <a:latin typeface="Arial" panose="020B0604020202020204" pitchFamily="34" charset="0"/>
              <a:cs typeface="Times New Roman" panose="02020603050405020304" pitchFamily="18" charset="0"/>
            </a:endParaRPr>
          </a:p>
          <a:p>
            <a:pPr marL="342900" indent="-342900" algn="just">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DETECT:</a:t>
            </a:r>
            <a:r>
              <a:rPr lang="en-US" altLang="zh-TW" sz="1600" b="0" i="0" dirty="0">
                <a:solidFill>
                  <a:srgbClr val="111921"/>
                </a:solidFill>
                <a:effectLst/>
                <a:latin typeface="Arial" panose="020B0604020202020204" pitchFamily="34" charset="0"/>
              </a:rPr>
              <a:t> </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Establish or maintain awareness regarding adversary activity.</a:t>
            </a:r>
            <a:r>
              <a:rPr lang="en-US" altLang="zh-TW" sz="1600" b="0" i="0" dirty="0">
                <a:solidFill>
                  <a:srgbClr val="111921"/>
                </a:solidFill>
                <a:effectLst/>
                <a:latin typeface="Arial" panose="020B0604020202020204" pitchFamily="34" charset="0"/>
              </a:rPr>
              <a:t> </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Detection activities focus on the defender’s ability to monitor adversary activity throughout an environment, often by creating high-fidelity detections.</a:t>
            </a:r>
            <a:endParaRPr lang="zh-TW" altLang="en-US"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4A9B452-0865-4924-ACE1-85E32925BF14}"/>
              </a:ext>
            </a:extLst>
          </p:cNvPr>
          <p:cNvSpPr txBox="1"/>
          <p:nvPr/>
        </p:nvSpPr>
        <p:spPr>
          <a:xfrm>
            <a:off x="3388092" y="227918"/>
            <a:ext cx="4712198" cy="523220"/>
          </a:xfrm>
          <a:prstGeom prst="rect">
            <a:avLst/>
          </a:prstGeom>
          <a:noFill/>
        </p:spPr>
        <p:txBody>
          <a:bodyPr wrap="square" rtlCol="0">
            <a:spAutoFit/>
          </a:bodyPr>
          <a:lstStyle/>
          <a:p>
            <a:r>
              <a:rPr lang="en-IN" altLang="zh-TW" sz="2800" b="1" dirty="0">
                <a:solidFill>
                  <a:schemeClr val="accent4">
                    <a:lumMod val="20000"/>
                    <a:lumOff val="80000"/>
                  </a:schemeClr>
                </a:solidFill>
                <a:latin typeface="Times New Roman" panose="02020603050405020304" pitchFamily="18" charset="0"/>
                <a:cs typeface="Times New Roman" panose="02020603050405020304" pitchFamily="18" charset="0"/>
              </a:rPr>
              <a:t>ENGAGE GOAL : EXPOSE</a:t>
            </a:r>
            <a:endParaRPr lang="zh-TW" altLang="en-US" sz="2800"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2313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A6103D32-0C0F-4CDD-AD27-AFC46B35805A}"/>
              </a:ext>
            </a:extLst>
          </p:cNvPr>
          <p:cNvPicPr>
            <a:picLocks noChangeAspect="1"/>
          </p:cNvPicPr>
          <p:nvPr/>
        </p:nvPicPr>
        <p:blipFill rotWithShape="1">
          <a:blip r:embed="rId3"/>
          <a:srcRect l="1939" t="11146" r="1000"/>
          <a:stretch/>
        </p:blipFill>
        <p:spPr>
          <a:xfrm rot="5400000">
            <a:off x="-676107" y="1454764"/>
            <a:ext cx="3663614" cy="2083737"/>
          </a:xfrm>
          <a:prstGeom prst="rect">
            <a:avLst/>
          </a:prstGeom>
        </p:spPr>
      </p:pic>
      <p:pic>
        <p:nvPicPr>
          <p:cNvPr id="11" name="Picture 10">
            <a:extLst>
              <a:ext uri="{FF2B5EF4-FFF2-40B4-BE49-F238E27FC236}">
                <a16:creationId xmlns:a16="http://schemas.microsoft.com/office/drawing/2014/main" id="{59153A19-C603-44AA-A663-94B9E8F92A52}"/>
              </a:ext>
            </a:extLst>
          </p:cNvPr>
          <p:cNvPicPr>
            <a:picLocks noChangeAspect="1"/>
          </p:cNvPicPr>
          <p:nvPr/>
        </p:nvPicPr>
        <p:blipFill rotWithShape="1">
          <a:blip r:embed="rId4">
            <a:extLst>
              <a:ext uri="{28A0092B-C50C-407E-A947-70E740481C1C}">
                <a14:useLocalDpi xmlns:a14="http://schemas.microsoft.com/office/drawing/2010/main" val="0"/>
              </a:ext>
            </a:extLst>
          </a:blip>
          <a:srcRect l="11364" t="17056" r="78022" b="46128"/>
          <a:stretch/>
        </p:blipFill>
        <p:spPr>
          <a:xfrm>
            <a:off x="314254" y="776683"/>
            <a:ext cx="1682893" cy="3283528"/>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7241FDFA-2319-4C8A-A2AA-A2A2CF8DAF63}"/>
              </a:ext>
            </a:extLst>
          </p:cNvPr>
          <p:cNvSpPr txBox="1"/>
          <p:nvPr/>
        </p:nvSpPr>
        <p:spPr>
          <a:xfrm>
            <a:off x="2311401" y="279400"/>
            <a:ext cx="9880600" cy="4278094"/>
          </a:xfrm>
          <a:prstGeom prst="rect">
            <a:avLst/>
          </a:prstGeom>
          <a:noFill/>
        </p:spPr>
        <p:txBody>
          <a:bodyPr wrap="square" rtlCol="0">
            <a:spAutoFit/>
          </a:bodyPr>
          <a:lstStyle/>
          <a:p>
            <a:pPr marL="342900" indent="-342900" algn="l" fontAlgn="base">
              <a:buFont typeface="+mj-lt"/>
              <a:buAutoNum type="arabicPeriod"/>
            </a:pPr>
            <a:r>
              <a:rPr lang="en-US" altLang="zh-TW" sz="1600" b="1" i="0" cap="all" dirty="0">
                <a:solidFill>
                  <a:schemeClr val="accent4">
                    <a:lumMod val="20000"/>
                    <a:lumOff val="80000"/>
                  </a:schemeClr>
                </a:solidFill>
                <a:effectLst/>
                <a:latin typeface="Times New Roman" panose="02020603050405020304" pitchFamily="18" charset="0"/>
                <a:cs typeface="Times New Roman" panose="02020603050405020304" pitchFamily="18" charset="0"/>
              </a:rPr>
              <a:t>API MONITORING  </a:t>
            </a:r>
            <a:r>
              <a:rPr lang="en-US" altLang="zh-TW" sz="1600" b="1" cap="all" dirty="0">
                <a:solidFill>
                  <a:schemeClr val="accent4">
                    <a:lumMod val="20000"/>
                    <a:lumOff val="80000"/>
                  </a:schemeClr>
                </a:solidFill>
                <a:latin typeface="Times New Roman" panose="02020603050405020304" pitchFamily="18" charset="0"/>
                <a:cs typeface="Times New Roman" panose="02020603050405020304" pitchFamily="18" charset="0"/>
              </a:rPr>
              <a:t>(</a:t>
            </a:r>
            <a:r>
              <a:rPr lang="en-US" altLang="zh-TW" sz="1600"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ID: EAC0001):   </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Monitor local APIs that might be used by adversary tools and activity.</a:t>
            </a:r>
          </a:p>
          <a:p>
            <a:pPr algn="l" fontAlgn="base"/>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API monitoring entails recording internal OS function usage, including arguments and outcomes. Analyzing this data offers deeper insights into adversary activity beyond standard system monitoring, enabling high-fidelity threat detection.</a:t>
            </a:r>
          </a:p>
          <a:p>
            <a:pPr algn="l" fontAlgn="base"/>
            <a:endParaRPr lang="en-IN" altLang="zh-TW"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algn="l" fontAlgn="base"/>
            <a:r>
              <a:rPr lang="en-IN"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2.    </a:t>
            </a:r>
            <a:r>
              <a:rPr lang="en-US" altLang="zh-TW" sz="1600" b="1" i="0" cap="all" dirty="0">
                <a:solidFill>
                  <a:schemeClr val="accent4">
                    <a:lumMod val="20000"/>
                    <a:lumOff val="80000"/>
                  </a:schemeClr>
                </a:solidFill>
                <a:effectLst/>
                <a:latin typeface="Times New Roman" panose="02020603050405020304" pitchFamily="18" charset="0"/>
                <a:cs typeface="Times New Roman" panose="02020603050405020304" pitchFamily="18" charset="0"/>
              </a:rPr>
              <a:t>NETWORK MONITORING  </a:t>
            </a:r>
            <a:r>
              <a:rPr lang="en-US" altLang="zh-TW" sz="1600" cap="all" dirty="0">
                <a:solidFill>
                  <a:schemeClr val="accent4">
                    <a:lumMod val="20000"/>
                    <a:lumOff val="80000"/>
                  </a:schemeClr>
                </a:solidFill>
                <a:latin typeface="Times New Roman" panose="02020603050405020304" pitchFamily="18" charset="0"/>
                <a:cs typeface="Times New Roman" panose="02020603050405020304" pitchFamily="18" charset="0"/>
              </a:rPr>
              <a:t>(</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ID: EAC0002):  Monitor network traffic in order to detect adversary activity.</a:t>
            </a:r>
          </a:p>
          <a:p>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Network monitoring involves capturing network activity data, including server and firewall logs, which is sent to a centralized location for analysis. This analysis, whether automated or manual, helps defenders identify unusual traffic patterns and activities that may indicate adversary presence. It's crucial for situational awareness and requires careful pre-operational planning to ensure all critical network traffic is collected, aiding in detecting unexpected outbound traffic and known adversary C2 protocols.</a:t>
            </a:r>
          </a:p>
          <a:p>
            <a:endPar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algn="l" fontAlgn="base"/>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3.    </a:t>
            </a:r>
            <a:r>
              <a:rPr lang="en-US" altLang="zh-TW" sz="1600" b="1" i="0" cap="all" dirty="0">
                <a:solidFill>
                  <a:schemeClr val="accent4">
                    <a:lumMod val="20000"/>
                    <a:lumOff val="80000"/>
                  </a:schemeClr>
                </a:solidFill>
                <a:effectLst/>
                <a:latin typeface="Times New Roman" panose="02020603050405020304" pitchFamily="18" charset="0"/>
                <a:cs typeface="Times New Roman" panose="02020603050405020304" pitchFamily="18" charset="0"/>
              </a:rPr>
              <a:t>SOFTWARE MANIPULATION  </a:t>
            </a:r>
            <a:r>
              <a:rPr lang="en-US" altLang="zh-TW" sz="1600" cap="all" dirty="0">
                <a:solidFill>
                  <a:schemeClr val="accent4">
                    <a:lumMod val="20000"/>
                    <a:lumOff val="80000"/>
                  </a:schemeClr>
                </a:solidFill>
                <a:latin typeface="Times New Roman" panose="02020603050405020304" pitchFamily="18" charset="0"/>
                <a:cs typeface="Times New Roman" panose="02020603050405020304" pitchFamily="18" charset="0"/>
              </a:rPr>
              <a:t>(</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ID: EAC0014)</a:t>
            </a:r>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  </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Make changes to a system’s software properties and functions to achieve a desired effect.</a:t>
            </a:r>
          </a:p>
          <a:p>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Software Manipulation empowers defenders to modify OS, file system, or software elements, impacting outputs and hindering functionality. For instance, defenders can alter outputs of discovery commands to obscure legitimate systems and reveal deceptive ones. They may also tweak password policy descriptions to mislead adversaries  </a:t>
            </a:r>
            <a:endPar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55711F9-5712-48AF-B38E-D9DF8712A8D9}"/>
              </a:ext>
            </a:extLst>
          </p:cNvPr>
          <p:cNvSpPr txBox="1"/>
          <p:nvPr/>
        </p:nvSpPr>
        <p:spPr>
          <a:xfrm>
            <a:off x="143933" y="4453467"/>
            <a:ext cx="11904133" cy="2800767"/>
          </a:xfrm>
          <a:prstGeom prst="rect">
            <a:avLst/>
          </a:prstGeom>
          <a:noFill/>
        </p:spPr>
        <p:txBody>
          <a:bodyPr wrap="square" rtlCol="0">
            <a:spAutoFit/>
          </a:bodyPr>
          <a:lstStyle/>
          <a:p>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attempting brute-force attacks. This manipulation can divert adversary resources. To reduce software effectiveness, algorithms can be weakened to expose data. In extreme cases, software failures may be induced to thwart data deletion or artifact hiding. Such changes can treat adversary and user actions differently, allowing legitimate access while restricting adversaries.</a:t>
            </a:r>
          </a:p>
          <a:p>
            <a:endPar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algn="l" fontAlgn="base"/>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4. </a:t>
            </a:r>
            <a:r>
              <a:rPr lang="en-US" altLang="zh-TW" sz="1600" b="1" i="0" cap="all" dirty="0">
                <a:solidFill>
                  <a:schemeClr val="accent4">
                    <a:lumMod val="20000"/>
                    <a:lumOff val="80000"/>
                  </a:schemeClr>
                </a:solidFill>
                <a:effectLst/>
                <a:latin typeface="Times New Roman" panose="02020603050405020304" pitchFamily="18" charset="0"/>
                <a:cs typeface="Times New Roman" panose="02020603050405020304" pitchFamily="18" charset="0"/>
              </a:rPr>
              <a:t>SYSTEM ACTIVITY MONITORING  </a:t>
            </a:r>
            <a:r>
              <a:rPr lang="en-US" altLang="zh-TW" sz="1600" cap="all" dirty="0">
                <a:solidFill>
                  <a:schemeClr val="accent4">
                    <a:lumMod val="20000"/>
                    <a:lumOff val="80000"/>
                  </a:schemeClr>
                </a:solidFill>
                <a:latin typeface="Times New Roman" panose="02020603050405020304" pitchFamily="18" charset="0"/>
                <a:cs typeface="Times New Roman" panose="02020603050405020304" pitchFamily="18" charset="0"/>
              </a:rPr>
              <a:t>(</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ID: EAC0003) : Collect system activity logs that can reveal adversary activity.</a:t>
            </a:r>
          </a:p>
          <a:p>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System log capture reveals logins, user actions, and events, providing defenders with valuable insights into adversary behavior and tools. These logs can be centrally collected for in-depth analysis, but careful planning is essential to determine what to collect without overwhelming with excess data. Understanding adversary tactics guides log selection. System activity monitoring is crucial for situational awareness and operational safety, requiring thoughtful pre-operational environment setup.</a:t>
            </a:r>
            <a:b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br>
            <a:b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br>
            <a:endParaRPr lang="zh-TW" altLang="en-US" sz="16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5286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84531F91-CB72-4AB1-A74C-896533AC68C2}"/>
              </a:ext>
            </a:extLst>
          </p:cNvPr>
          <p:cNvPicPr>
            <a:picLocks noChangeAspect="1"/>
          </p:cNvPicPr>
          <p:nvPr/>
        </p:nvPicPr>
        <p:blipFill rotWithShape="1">
          <a:blip r:embed="rId3"/>
          <a:srcRect l="1939" t="11146" r="1000"/>
          <a:stretch/>
        </p:blipFill>
        <p:spPr>
          <a:xfrm rot="5400000">
            <a:off x="-676107" y="1454764"/>
            <a:ext cx="3663614" cy="2083737"/>
          </a:xfrm>
          <a:prstGeom prst="rect">
            <a:avLst/>
          </a:prstGeom>
        </p:spPr>
      </p:pic>
      <p:pic>
        <p:nvPicPr>
          <p:cNvPr id="4" name="Picture 3">
            <a:extLst>
              <a:ext uri="{FF2B5EF4-FFF2-40B4-BE49-F238E27FC236}">
                <a16:creationId xmlns:a16="http://schemas.microsoft.com/office/drawing/2014/main" id="{6515AD86-FDA3-490A-B8A7-87D686E6E361}"/>
              </a:ext>
            </a:extLst>
          </p:cNvPr>
          <p:cNvPicPr>
            <a:picLocks noChangeAspect="1"/>
          </p:cNvPicPr>
          <p:nvPr/>
        </p:nvPicPr>
        <p:blipFill rotWithShape="1">
          <a:blip r:embed="rId4">
            <a:extLst>
              <a:ext uri="{28A0092B-C50C-407E-A947-70E740481C1C}">
                <a14:useLocalDpi xmlns:a14="http://schemas.microsoft.com/office/drawing/2010/main" val="0"/>
              </a:ext>
            </a:extLst>
          </a:blip>
          <a:srcRect l="22288" t="16279" r="67045" b="46128"/>
          <a:stretch/>
        </p:blipFill>
        <p:spPr>
          <a:xfrm>
            <a:off x="310084" y="820231"/>
            <a:ext cx="1691232" cy="3352801"/>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4E8EE4B2-D5D1-45F0-8EB1-61400FC4F0EE}"/>
              </a:ext>
            </a:extLst>
          </p:cNvPr>
          <p:cNvSpPr txBox="1"/>
          <p:nvPr/>
        </p:nvSpPr>
        <p:spPr>
          <a:xfrm>
            <a:off x="2197569" y="262467"/>
            <a:ext cx="9994431" cy="5078313"/>
          </a:xfrm>
          <a:prstGeom prst="rect">
            <a:avLst/>
          </a:prstGeom>
          <a:noFill/>
        </p:spPr>
        <p:txBody>
          <a:bodyPr wrap="square" rtlCol="0">
            <a:spAutoFit/>
          </a:bodyPr>
          <a:lstStyle/>
          <a:p>
            <a:pPr marL="342900" indent="-342900" algn="l" fontAlgn="base">
              <a:buFont typeface="+mj-lt"/>
              <a:buAutoNum type="arabicPeriod"/>
            </a:pPr>
            <a:r>
              <a:rPr lang="en-US" altLang="zh-TW" b="1" i="0" cap="all" dirty="0">
                <a:solidFill>
                  <a:schemeClr val="accent4">
                    <a:lumMod val="20000"/>
                    <a:lumOff val="80000"/>
                  </a:schemeClr>
                </a:solidFill>
                <a:effectLst/>
                <a:latin typeface="Times New Roman" panose="02020603050405020304" pitchFamily="18" charset="0"/>
                <a:cs typeface="Times New Roman" panose="02020603050405020304" pitchFamily="18" charset="0"/>
              </a:rPr>
              <a:t>INTRODUCED VULNERABILITIES</a:t>
            </a:r>
            <a:r>
              <a:rPr lang="en-US" altLang="zh-TW" cap="all" dirty="0">
                <a:solidFill>
                  <a:schemeClr val="accent4">
                    <a:lumMod val="20000"/>
                    <a:lumOff val="80000"/>
                  </a:schemeClr>
                </a:solidFill>
                <a:latin typeface="Times New Roman" panose="02020603050405020304" pitchFamily="18" charset="0"/>
                <a:cs typeface="Times New Roman" panose="02020603050405020304" pitchFamily="18" charset="0"/>
              </a:rPr>
              <a:t>  (</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ID: EAC0023):  </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Intentionally introduce vulnerabilities into the environment for the adversary to exploit</a:t>
            </a:r>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Deliberately introducing vulnerabilities allows defenders to influence adversary actions, motivating them to target specific resources or reveal preferences and capabilities. The objectives behind introducing vulnerabilities depend on operational goals, guiding the defender's strategy and decisions.</a:t>
            </a:r>
            <a:endParaRPr lang="en-IN"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342900" indent="-342900" algn="l" fontAlgn="base">
              <a:buFont typeface="+mj-lt"/>
              <a:buAutoNum type="arabicPeriod"/>
            </a:pPr>
            <a:endParaRPr lang="en-IN" altLang="zh-TW"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lgn="l" fontAlgn="base">
              <a:buFont typeface="+mj-lt"/>
              <a:buAutoNum type="arabicPeriod"/>
            </a:pPr>
            <a:r>
              <a:rPr lang="en-US" altLang="zh-TW" b="1" i="0" cap="all" dirty="0">
                <a:solidFill>
                  <a:schemeClr val="accent4">
                    <a:lumMod val="20000"/>
                    <a:lumOff val="80000"/>
                  </a:schemeClr>
                </a:solidFill>
                <a:effectLst/>
                <a:latin typeface="Times New Roman" panose="02020603050405020304" pitchFamily="18" charset="0"/>
                <a:cs typeface="Times New Roman" panose="02020603050405020304" pitchFamily="18" charset="0"/>
              </a:rPr>
              <a:t>LURES</a:t>
            </a:r>
            <a:r>
              <a:rPr lang="en-US" altLang="zh-TW" cap="all" dirty="0">
                <a:solidFill>
                  <a:schemeClr val="accent4">
                    <a:lumMod val="20000"/>
                    <a:lumOff val="80000"/>
                  </a:schemeClr>
                </a:solidFill>
                <a:latin typeface="Times New Roman" panose="02020603050405020304" pitchFamily="18" charset="0"/>
                <a:cs typeface="Times New Roman" panose="02020603050405020304" pitchFamily="18" charset="0"/>
              </a:rPr>
              <a:t> (</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ID: EAC0005): </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Deceptive systems and artifacts intended to serve as decoys, breadcrumbs, or bait to elicit a specific response from the adversary. Lures are used to provoke specific responses from adversaries, such as enabling or blocking their actions, or encouraging or discouraging particular behaviors. These baiting techniques come in various forms, such as credentials, files, system processes, and more. Regardless of the type, lures offer defenders opportunities to steer adversary actions in line with their operational objectives.</a:t>
            </a:r>
          </a:p>
          <a:p>
            <a:pPr marL="342900" indent="-342900" algn="l" fontAlgn="base">
              <a:buFont typeface="+mj-lt"/>
              <a:buAutoNum type="arabicPeriod"/>
            </a:pPr>
            <a:endPar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lgn="l" fontAlgn="base">
              <a:buFont typeface="+mj-lt"/>
              <a:buAutoNum type="arabicPeriod"/>
            </a:pPr>
            <a:r>
              <a:rPr lang="en-US" altLang="zh-TW" b="1" i="0" cap="all" dirty="0">
                <a:solidFill>
                  <a:schemeClr val="accent4">
                    <a:lumMod val="20000"/>
                    <a:lumOff val="80000"/>
                  </a:schemeClr>
                </a:solidFill>
                <a:effectLst/>
                <a:latin typeface="Times New Roman" panose="02020603050405020304" pitchFamily="18" charset="0"/>
                <a:cs typeface="Times New Roman" panose="02020603050405020304" pitchFamily="18" charset="0"/>
              </a:rPr>
              <a:t>MALWARE DETONATION </a:t>
            </a:r>
            <a:r>
              <a:rPr lang="en-US" altLang="zh-TW" cap="all" dirty="0">
                <a:solidFill>
                  <a:schemeClr val="accent4">
                    <a:lumMod val="20000"/>
                    <a:lumOff val="80000"/>
                  </a:schemeClr>
                </a:solidFill>
                <a:latin typeface="Times New Roman" panose="02020603050405020304" pitchFamily="18" charset="0"/>
                <a:cs typeface="Times New Roman" panose="02020603050405020304" pitchFamily="18" charset="0"/>
              </a:rPr>
              <a:t>(</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ID: EAC0013) : </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Execute malware under controlled conditions to analyze its functionality. Malware can be safely activated in a controlled environment, but it requires clear objectives and safety protocols. The execution environment can vary from a standard malware analysis tool to a customized engagement setup. Depending on goals, this operation can yield new indicators of compromise (IOCs), reveal adversary tactics, or disrupt the adversary and their activities.</a:t>
            </a:r>
          </a:p>
          <a:p>
            <a:pPr marL="342900" indent="-342900" algn="l" fontAlgn="base">
              <a:buFont typeface="+mj-lt"/>
              <a:buAutoNum type="arabicPeriod"/>
            </a:pPr>
            <a:endPar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br>
              <a:rPr lang="en-US" altLang="zh-TW" sz="1600" b="0" i="0" dirty="0">
                <a:solidFill>
                  <a:srgbClr val="111921"/>
                </a:solidFill>
                <a:effectLst/>
                <a:latin typeface="Arial" panose="020B0604020202020204" pitchFamily="34" charset="0"/>
              </a:rPr>
            </a:br>
            <a:endPar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6D643C0-CB3F-43D8-8E5E-FDD427161163}"/>
              </a:ext>
            </a:extLst>
          </p:cNvPr>
          <p:cNvSpPr txBox="1"/>
          <p:nvPr/>
        </p:nvSpPr>
        <p:spPr>
          <a:xfrm>
            <a:off x="228600" y="4699000"/>
            <a:ext cx="11794067" cy="1877437"/>
          </a:xfrm>
          <a:prstGeom prst="rect">
            <a:avLst/>
          </a:prstGeom>
          <a:noFill/>
        </p:spPr>
        <p:txBody>
          <a:bodyPr wrap="square" rtlCol="0">
            <a:spAutoFit/>
          </a:bodyPr>
          <a:lstStyle/>
          <a:p>
            <a:pPr algn="l" fontAlgn="base"/>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4.  </a:t>
            </a:r>
            <a:r>
              <a:rPr lang="en-IN" altLang="zh-TW" dirty="0"/>
              <a:t> </a:t>
            </a:r>
            <a:r>
              <a:rPr lang="en-US" altLang="zh-TW" b="1" i="0" cap="all" dirty="0">
                <a:solidFill>
                  <a:schemeClr val="accent4">
                    <a:lumMod val="20000"/>
                    <a:lumOff val="80000"/>
                  </a:schemeClr>
                </a:solidFill>
                <a:effectLst/>
                <a:latin typeface="Times New Roman" panose="02020603050405020304" pitchFamily="18" charset="0"/>
                <a:cs typeface="Times New Roman" panose="02020603050405020304" pitchFamily="18" charset="0"/>
              </a:rPr>
              <a:t>NETWORK ANALYSIS</a:t>
            </a:r>
            <a:r>
              <a:rPr lang="en-US" altLang="zh-TW" cap="all" dirty="0">
                <a:solidFill>
                  <a:schemeClr val="accent4">
                    <a:lumMod val="20000"/>
                    <a:lumOff val="80000"/>
                  </a:schemeClr>
                </a:solidFill>
                <a:latin typeface="Times New Roman" panose="02020603050405020304" pitchFamily="18" charset="0"/>
                <a:cs typeface="Times New Roman" panose="02020603050405020304" pitchFamily="18" charset="0"/>
              </a:rPr>
              <a:t> (</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ID: EAC0004) : </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Analyze network traffic to gain intelligence on communications between systems.</a:t>
            </a:r>
          </a:p>
          <a:p>
            <a:pPr algn="l" fontAlgn="base"/>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Network analysis, whether automated or manual, aims to uncover adversary activity like command and control (C2) traffic or data exfiltration. This involves capturing and examining network traffic, often requiring custom protocol decoder frameworks for complex encryption and custom protocols. Creating these decoders demands technical expertise but offers invaluable insights. For instance, decoders can decrypt network data, revealing adversary C2 or exfiltration actions, providing intelligence on communication channels, and enabling data manipulation to achieve operational goals in the future.</a:t>
            </a:r>
          </a:p>
          <a:p>
            <a:endParaRPr lang="zh-TW" altLang="en-US" dirty="0"/>
          </a:p>
        </p:txBody>
      </p:sp>
    </p:spTree>
    <p:extLst>
      <p:ext uri="{BB962C8B-B14F-4D97-AF65-F5344CB8AC3E}">
        <p14:creationId xmlns:p14="http://schemas.microsoft.com/office/powerpoint/2010/main" val="4235795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alphaModFix/>
          </a:blip>
          <a:stretch>
            <a:fillRect/>
          </a:stretch>
        </p:blipFill>
        <p:spPr>
          <a:xfrm>
            <a:off x="0" y="-5040"/>
            <a:ext cx="12192000" cy="6863040"/>
          </a:xfrm>
          <a:prstGeom prst="rect">
            <a:avLst/>
          </a:prstGeom>
        </p:spPr>
      </p:pic>
      <p:pic>
        <p:nvPicPr>
          <p:cNvPr id="13" name="Picture 12">
            <a:extLst>
              <a:ext uri="{FF2B5EF4-FFF2-40B4-BE49-F238E27FC236}">
                <a16:creationId xmlns:a16="http://schemas.microsoft.com/office/drawing/2014/main" id="{99B0A656-AC2F-4E4A-8D5C-19AB21CF1B23}"/>
              </a:ext>
            </a:extLst>
          </p:cNvPr>
          <p:cNvPicPr>
            <a:picLocks noChangeAspect="1"/>
          </p:cNvPicPr>
          <p:nvPr/>
        </p:nvPicPr>
        <p:blipFill rotWithShape="1">
          <a:blip r:embed="rId3"/>
          <a:srcRect l="1939" t="11146" r="1000"/>
          <a:stretch/>
        </p:blipFill>
        <p:spPr>
          <a:xfrm>
            <a:off x="29280" y="1686472"/>
            <a:ext cx="7130737" cy="5056335"/>
          </a:xfrm>
          <a:prstGeom prst="rect">
            <a:avLst/>
          </a:prstGeom>
        </p:spPr>
      </p:pic>
      <p:sp>
        <p:nvSpPr>
          <p:cNvPr id="7" name="TextBox 6">
            <a:extLst>
              <a:ext uri="{FF2B5EF4-FFF2-40B4-BE49-F238E27FC236}">
                <a16:creationId xmlns:a16="http://schemas.microsoft.com/office/drawing/2014/main" id="{12B85F5E-B457-4E42-9D1A-E853001BCBD7}"/>
              </a:ext>
            </a:extLst>
          </p:cNvPr>
          <p:cNvSpPr txBox="1"/>
          <p:nvPr/>
        </p:nvSpPr>
        <p:spPr>
          <a:xfrm>
            <a:off x="1026543" y="348048"/>
            <a:ext cx="9454551"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dist"/>
            <a:r>
              <a:rPr lang="en-US" altLang="zh-TW" sz="2800" b="1" i="0" dirty="0">
                <a:solidFill>
                  <a:srgbClr val="374151"/>
                </a:solidFill>
                <a:effectLst/>
                <a:latin typeface="Times New Roman" panose="02020603050405020304" pitchFamily="18" charset="0"/>
                <a:cs typeface="Times New Roman" panose="02020603050405020304" pitchFamily="18" charset="0"/>
              </a:rPr>
              <a:t> </a:t>
            </a:r>
            <a:r>
              <a:rPr lang="en-US" altLang="zh-TW" sz="2800"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EXPLORING ADVERSARY ACTIVITY WITH SYSMON</a:t>
            </a:r>
            <a:endParaRPr lang="zh-TW" altLang="en-US" sz="2800"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84CDB5A-FA2F-421F-ABBF-2AA8A07DB1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879" y="1824151"/>
            <a:ext cx="6927537" cy="4780975"/>
          </a:xfrm>
          <a:prstGeom prst="rect">
            <a:avLst/>
          </a:prstGeom>
        </p:spPr>
      </p:pic>
      <p:pic>
        <p:nvPicPr>
          <p:cNvPr id="12" name="Picture 2" descr="A brief introduction to Sysmon. A boring story : | by RIXED LABS |  RIXED_LABS | Medium">
            <a:extLst>
              <a:ext uri="{FF2B5EF4-FFF2-40B4-BE49-F238E27FC236}">
                <a16:creationId xmlns:a16="http://schemas.microsoft.com/office/drawing/2014/main" id="{EAB39497-D22D-481D-AA68-E615136EDF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0807" b="64738"/>
          <a:stretch/>
        </p:blipFill>
        <p:spPr bwMode="auto">
          <a:xfrm>
            <a:off x="7293681" y="1686472"/>
            <a:ext cx="4764656" cy="11185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B85036C-8C73-4C98-8BE8-37CF3E80AC6E}"/>
              </a:ext>
            </a:extLst>
          </p:cNvPr>
          <p:cNvPicPr>
            <a:picLocks noChangeAspect="1"/>
          </p:cNvPicPr>
          <p:nvPr/>
        </p:nvPicPr>
        <p:blipFill rotWithShape="1">
          <a:blip r:embed="rId3"/>
          <a:srcRect l="1939" t="11146" r="1000"/>
          <a:stretch/>
        </p:blipFill>
        <p:spPr>
          <a:xfrm>
            <a:off x="7526867" y="3195476"/>
            <a:ext cx="4453466" cy="3189008"/>
          </a:xfrm>
          <a:prstGeom prst="rect">
            <a:avLst/>
          </a:prstGeom>
        </p:spPr>
      </p:pic>
      <p:pic>
        <p:nvPicPr>
          <p:cNvPr id="16" name="Picture 15">
            <a:extLst>
              <a:ext uri="{FF2B5EF4-FFF2-40B4-BE49-F238E27FC236}">
                <a16:creationId xmlns:a16="http://schemas.microsoft.com/office/drawing/2014/main" id="{D5AC0DE8-B3E6-4469-8D37-808722ED6413}"/>
              </a:ext>
            </a:extLst>
          </p:cNvPr>
          <p:cNvPicPr>
            <a:picLocks noChangeAspect="1"/>
          </p:cNvPicPr>
          <p:nvPr/>
        </p:nvPicPr>
        <p:blipFill>
          <a:blip r:embed="rId6"/>
          <a:stretch>
            <a:fillRect/>
          </a:stretch>
        </p:blipFill>
        <p:spPr>
          <a:xfrm>
            <a:off x="7679760" y="3289486"/>
            <a:ext cx="4097373" cy="3003095"/>
          </a:xfrm>
          <a:prstGeom prst="rect">
            <a:avLst/>
          </a:prstGeom>
        </p:spPr>
      </p:pic>
    </p:spTree>
    <p:extLst>
      <p:ext uri="{BB962C8B-B14F-4D97-AF65-F5344CB8AC3E}">
        <p14:creationId xmlns:p14="http://schemas.microsoft.com/office/powerpoint/2010/main" val="3137628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sp>
        <p:nvSpPr>
          <p:cNvPr id="3" name="TextBox 2">
            <a:extLst>
              <a:ext uri="{FF2B5EF4-FFF2-40B4-BE49-F238E27FC236}">
                <a16:creationId xmlns:a16="http://schemas.microsoft.com/office/drawing/2014/main" id="{74FDD227-E962-4BB4-B867-50E6BA6C99EB}"/>
              </a:ext>
            </a:extLst>
          </p:cNvPr>
          <p:cNvSpPr txBox="1"/>
          <p:nvPr/>
        </p:nvSpPr>
        <p:spPr>
          <a:xfrm>
            <a:off x="457200" y="1210734"/>
            <a:ext cx="9270999" cy="4462760"/>
          </a:xfrm>
          <a:prstGeom prst="rect">
            <a:avLst/>
          </a:prstGeom>
          <a:noFill/>
        </p:spPr>
        <p:txBody>
          <a:bodyPr wrap="square" rtlCol="0">
            <a:spAutoFit/>
          </a:bodyPr>
          <a:lstStyle/>
          <a:p>
            <a:pPr algn="just"/>
            <a:r>
              <a:rPr lang="en-US" altLang="zh-TW" sz="2400" dirty="0">
                <a:solidFill>
                  <a:schemeClr val="accent4">
                    <a:lumMod val="20000"/>
                    <a:lumOff val="80000"/>
                  </a:schemeClr>
                </a:solidFill>
                <a:latin typeface="Times New Roman" panose="02020603050405020304" pitchFamily="18" charset="0"/>
                <a:cs typeface="Times New Roman" panose="02020603050405020304" pitchFamily="18" charset="0"/>
              </a:rPr>
              <a:t>• </a:t>
            </a:r>
            <a:r>
              <a:rPr lang="en-US" altLang="zh-TW" sz="2000" dirty="0">
                <a:solidFill>
                  <a:schemeClr val="accent4">
                    <a:lumMod val="20000"/>
                    <a:lumOff val="80000"/>
                  </a:schemeClr>
                </a:solidFill>
                <a:latin typeface="Times New Roman" panose="02020603050405020304" pitchFamily="18" charset="0"/>
                <a:cs typeface="Times New Roman" panose="02020603050405020304" pitchFamily="18" charset="0"/>
              </a:rPr>
              <a:t>System Monitor (Sysmon) is a Windows system service and device driver that, once installed on a system, remains resident across system reboots to monitor and log system activity to the Windows event log. It provides detailed information about process creations, network connections, changes to file creation time &amp; a lot more. </a:t>
            </a:r>
          </a:p>
          <a:p>
            <a:pPr algn="just"/>
            <a:endParaRPr lang="en-US" altLang="zh-TW" sz="20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algn="just"/>
            <a:r>
              <a:rPr lang="en-US" altLang="zh-TW" sz="2000" dirty="0">
                <a:solidFill>
                  <a:schemeClr val="accent4">
                    <a:lumMod val="20000"/>
                    <a:lumOff val="80000"/>
                  </a:schemeClr>
                </a:solidFill>
                <a:latin typeface="Times New Roman" panose="02020603050405020304" pitchFamily="18" charset="0"/>
                <a:cs typeface="Times New Roman" panose="02020603050405020304" pitchFamily="18" charset="0"/>
              </a:rPr>
              <a:t>• These log files are very important &amp; crucial to understand issues pertaining to Windows endpoints and security.</a:t>
            </a:r>
          </a:p>
          <a:p>
            <a:pPr algn="just"/>
            <a:endParaRPr lang="en-US" altLang="zh-TW" sz="20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algn="just"/>
            <a:r>
              <a:rPr lang="en-US" altLang="zh-TW" sz="2000" dirty="0">
                <a:solidFill>
                  <a:schemeClr val="accent4">
                    <a:lumMod val="20000"/>
                    <a:lumOff val="80000"/>
                  </a:schemeClr>
                </a:solidFill>
                <a:latin typeface="Times New Roman" panose="02020603050405020304" pitchFamily="18" charset="0"/>
                <a:cs typeface="Times New Roman" panose="02020603050405020304" pitchFamily="18" charset="0"/>
              </a:rPr>
              <a:t> • Installed on Windows endpoints are shows up event logs.</a:t>
            </a:r>
          </a:p>
          <a:p>
            <a:pPr algn="just"/>
            <a:endParaRPr lang="en-US" altLang="zh-TW" sz="20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algn="just"/>
            <a:r>
              <a:rPr lang="en-US" altLang="zh-TW" sz="2000" dirty="0">
                <a:solidFill>
                  <a:schemeClr val="accent4">
                    <a:lumMod val="20000"/>
                    <a:lumOff val="80000"/>
                  </a:schemeClr>
                </a:solidFill>
                <a:latin typeface="Times New Roman" panose="02020603050405020304" pitchFamily="18" charset="0"/>
                <a:cs typeface="Times New Roman" panose="02020603050405020304" pitchFamily="18" charset="0"/>
              </a:rPr>
              <a:t> • Its free and gives incredible visibility into system activity on Windows endpoints. </a:t>
            </a:r>
          </a:p>
          <a:p>
            <a:pPr algn="just"/>
            <a:r>
              <a:rPr lang="en-US" altLang="zh-TW" sz="2000" dirty="0">
                <a:solidFill>
                  <a:schemeClr val="accent4">
                    <a:lumMod val="20000"/>
                    <a:lumOff val="80000"/>
                  </a:schemeClr>
                </a:solidFill>
                <a:latin typeface="Times New Roman" panose="02020603050405020304" pitchFamily="18" charset="0"/>
                <a:cs typeface="Times New Roman" panose="02020603050405020304" pitchFamily="18" charset="0"/>
              </a:rPr>
              <a:t>̶ Windows XP -&gt; System event log</a:t>
            </a:r>
          </a:p>
          <a:p>
            <a:r>
              <a:rPr lang="en-US" altLang="zh-TW" sz="2000" dirty="0">
                <a:solidFill>
                  <a:schemeClr val="accent4">
                    <a:lumMod val="20000"/>
                    <a:lumOff val="80000"/>
                  </a:schemeClr>
                </a:solidFill>
                <a:latin typeface="Times New Roman" panose="02020603050405020304" pitchFamily="18" charset="0"/>
                <a:cs typeface="Times New Roman" panose="02020603050405020304" pitchFamily="18" charset="0"/>
              </a:rPr>
              <a:t> ̶ Vista/Windows 7 &amp; higher - Applications and Services\logs\Microsoft\Windows\Sysmon\operational folder</a:t>
            </a:r>
            <a:endParaRPr lang="zh-TW" altLang="en-US" sz="20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EC29EB0-656D-4AB4-BB53-0EB627615F5D}"/>
              </a:ext>
            </a:extLst>
          </p:cNvPr>
          <p:cNvSpPr txBox="1"/>
          <p:nvPr/>
        </p:nvSpPr>
        <p:spPr>
          <a:xfrm>
            <a:off x="690032" y="351334"/>
            <a:ext cx="4402667" cy="707886"/>
          </a:xfrm>
          <a:prstGeom prst="rect">
            <a:avLst/>
          </a:prstGeom>
          <a:noFill/>
        </p:spPr>
        <p:txBody>
          <a:bodyPr wrap="square" rtlCol="0">
            <a:spAutoFit/>
          </a:bodyPr>
          <a:lstStyle/>
          <a:p>
            <a:r>
              <a:rPr lang="en-US" altLang="zh-TW" sz="4000" dirty="0">
                <a:solidFill>
                  <a:schemeClr val="accent4">
                    <a:lumMod val="20000"/>
                    <a:lumOff val="80000"/>
                  </a:schemeClr>
                </a:solidFill>
                <a:latin typeface="Times New Roman" panose="02020603050405020304" pitchFamily="18" charset="0"/>
                <a:cs typeface="Times New Roman" panose="02020603050405020304" pitchFamily="18" charset="0"/>
              </a:rPr>
              <a:t>What is Sysmon?</a:t>
            </a:r>
            <a:endParaRPr lang="zh-TW" altLang="en-US" sz="4000" dirty="0"/>
          </a:p>
        </p:txBody>
      </p:sp>
      <p:pic>
        <p:nvPicPr>
          <p:cNvPr id="7" name="Picture 6">
            <a:extLst>
              <a:ext uri="{FF2B5EF4-FFF2-40B4-BE49-F238E27FC236}">
                <a16:creationId xmlns:a16="http://schemas.microsoft.com/office/drawing/2014/main" id="{C6CE2E8A-F196-45CA-B4C2-3CCBB6B87ACD}"/>
              </a:ext>
            </a:extLst>
          </p:cNvPr>
          <p:cNvPicPr>
            <a:picLocks noChangeAspect="1"/>
          </p:cNvPicPr>
          <p:nvPr/>
        </p:nvPicPr>
        <p:blipFill rotWithShape="1">
          <a:blip r:embed="rId3"/>
          <a:srcRect l="1939" t="11146" r="1000"/>
          <a:stretch/>
        </p:blipFill>
        <p:spPr>
          <a:xfrm>
            <a:off x="9922933" y="-5040"/>
            <a:ext cx="2269067" cy="6863040"/>
          </a:xfrm>
          <a:prstGeom prst="rect">
            <a:avLst/>
          </a:prstGeom>
        </p:spPr>
      </p:pic>
    </p:spTree>
    <p:extLst>
      <p:ext uri="{BB962C8B-B14F-4D97-AF65-F5344CB8AC3E}">
        <p14:creationId xmlns:p14="http://schemas.microsoft.com/office/powerpoint/2010/main" val="2065024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2" name="TextBox 1">
            <a:extLst>
              <a:ext uri="{FF2B5EF4-FFF2-40B4-BE49-F238E27FC236}">
                <a16:creationId xmlns:a16="http://schemas.microsoft.com/office/drawing/2014/main" id="{90EEE27D-0F5E-473E-BE09-076A9683FBAB}"/>
              </a:ext>
            </a:extLst>
          </p:cNvPr>
          <p:cNvSpPr txBox="1"/>
          <p:nvPr/>
        </p:nvSpPr>
        <p:spPr>
          <a:xfrm>
            <a:off x="720436" y="402291"/>
            <a:ext cx="8829964" cy="707886"/>
          </a:xfrm>
          <a:prstGeom prst="rect">
            <a:avLst/>
          </a:prstGeom>
          <a:noFill/>
        </p:spPr>
        <p:txBody>
          <a:bodyPr wrap="square" rtlCol="0">
            <a:spAutoFit/>
          </a:bodyPr>
          <a:lstStyle/>
          <a:p>
            <a:pPr algn="ctr"/>
            <a:r>
              <a:rPr lang="en-IN" altLang="zh-TW" sz="4000" dirty="0">
                <a:solidFill>
                  <a:schemeClr val="accent4">
                    <a:lumMod val="20000"/>
                    <a:lumOff val="80000"/>
                  </a:schemeClr>
                </a:solidFill>
                <a:latin typeface="Times New Roman" panose="02020603050405020304" pitchFamily="18" charset="0"/>
                <a:cs typeface="Times New Roman" panose="02020603050405020304" pitchFamily="18" charset="0"/>
              </a:rPr>
              <a:t>INDEX</a:t>
            </a:r>
            <a:endParaRPr lang="zh-TW" altLang="en-US" sz="40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895715C-F346-431E-A2B9-E5818EAFB1B8}"/>
              </a:ext>
            </a:extLst>
          </p:cNvPr>
          <p:cNvSpPr txBox="1"/>
          <p:nvPr/>
        </p:nvSpPr>
        <p:spPr>
          <a:xfrm>
            <a:off x="196901" y="1724451"/>
            <a:ext cx="9156599" cy="3785652"/>
          </a:xfrm>
          <a:prstGeom prst="rect">
            <a:avLst/>
          </a:prstGeom>
          <a:noFill/>
        </p:spPr>
        <p:txBody>
          <a:bodyPr wrap="square" rtlCol="0">
            <a:spAutoFit/>
          </a:bodyPr>
          <a:lstStyle/>
          <a:p>
            <a:pPr marL="342900" indent="-342900">
              <a:buFontTx/>
              <a:buAutoNum type="arabicPeriod"/>
            </a:pPr>
            <a:r>
              <a:rPr lang="en-IN" altLang="zh-TW" sz="2400" dirty="0">
                <a:solidFill>
                  <a:schemeClr val="accent4">
                    <a:lumMod val="20000"/>
                    <a:lumOff val="80000"/>
                  </a:schemeClr>
                </a:solidFill>
                <a:latin typeface="Times New Roman" panose="02020603050405020304" pitchFamily="18" charset="0"/>
                <a:cs typeface="Times New Roman" panose="02020603050405020304" pitchFamily="18" charset="0"/>
              </a:rPr>
              <a:t>INTERNSHIP GOAL</a:t>
            </a:r>
          </a:p>
          <a:p>
            <a:pPr marL="342900" indent="-342900">
              <a:buFontTx/>
              <a:buAutoNum type="arabicPeriod"/>
            </a:pPr>
            <a:endParaRPr lang="en-IN" altLang="zh-TW" sz="24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buAutoNum type="arabicPeriod"/>
            </a:pPr>
            <a:r>
              <a:rPr lang="en-IN" altLang="zh-TW" sz="2400" dirty="0">
                <a:solidFill>
                  <a:schemeClr val="accent4">
                    <a:lumMod val="20000"/>
                    <a:lumOff val="80000"/>
                  </a:schemeClr>
                </a:solidFill>
                <a:latin typeface="Times New Roman" panose="02020603050405020304" pitchFamily="18" charset="0"/>
                <a:cs typeface="Times New Roman" panose="02020603050405020304" pitchFamily="18" charset="0"/>
              </a:rPr>
              <a:t>INTERACTION WITH MY PROFESSOR AND TEAM-MATES</a:t>
            </a:r>
          </a:p>
          <a:p>
            <a:endParaRPr lang="en-IN" altLang="zh-TW" sz="2400"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IN" altLang="zh-TW" sz="2400" dirty="0">
                <a:solidFill>
                  <a:schemeClr val="accent4">
                    <a:lumMod val="20000"/>
                    <a:lumOff val="80000"/>
                  </a:schemeClr>
                </a:solidFill>
                <a:latin typeface="Times New Roman" panose="02020603050405020304" pitchFamily="18" charset="0"/>
                <a:cs typeface="Times New Roman" panose="02020603050405020304" pitchFamily="18" charset="0"/>
              </a:rPr>
              <a:t>3. WEEK-1&amp;2 REPORT</a:t>
            </a:r>
          </a:p>
          <a:p>
            <a:endParaRPr lang="en-IN" altLang="zh-TW" sz="2400"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IN" altLang="zh-TW" sz="2400" dirty="0">
                <a:solidFill>
                  <a:schemeClr val="accent4">
                    <a:lumMod val="20000"/>
                    <a:lumOff val="80000"/>
                  </a:schemeClr>
                </a:solidFill>
                <a:latin typeface="Times New Roman" panose="02020603050405020304" pitchFamily="18" charset="0"/>
                <a:cs typeface="Times New Roman" panose="02020603050405020304" pitchFamily="18" charset="0"/>
              </a:rPr>
              <a:t>4. WEEK-3 REPORT</a:t>
            </a:r>
          </a:p>
          <a:p>
            <a:pPr marL="342900" indent="-342900">
              <a:buAutoNum type="arabicPeriod"/>
            </a:pPr>
            <a:endParaRPr lang="en-IN" altLang="zh-TW" sz="2400"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IN" altLang="zh-TW" sz="2400" dirty="0">
                <a:solidFill>
                  <a:schemeClr val="accent4">
                    <a:lumMod val="20000"/>
                    <a:lumOff val="80000"/>
                  </a:schemeClr>
                </a:solidFill>
                <a:latin typeface="Times New Roman" panose="02020603050405020304" pitchFamily="18" charset="0"/>
                <a:cs typeface="Times New Roman" panose="02020603050405020304" pitchFamily="18" charset="0"/>
              </a:rPr>
              <a:t>5. WEEK-4 REPORT</a:t>
            </a:r>
          </a:p>
          <a:p>
            <a:endParaRPr lang="en-IN" altLang="zh-TW" sz="24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DCD84F1B-3BEB-4D45-A85F-E8098CCBDD8E}"/>
              </a:ext>
            </a:extLst>
          </p:cNvPr>
          <p:cNvPicPr>
            <a:picLocks noChangeAspect="1"/>
          </p:cNvPicPr>
          <p:nvPr/>
        </p:nvPicPr>
        <p:blipFill rotWithShape="1">
          <a:blip r:embed="rId3"/>
          <a:srcRect l="1939" t="11146" r="1000"/>
          <a:stretch/>
        </p:blipFill>
        <p:spPr>
          <a:xfrm>
            <a:off x="9550400" y="-1"/>
            <a:ext cx="2641600" cy="6857999"/>
          </a:xfrm>
          <a:prstGeom prst="rect">
            <a:avLst/>
          </a:prstGeom>
        </p:spPr>
      </p:pic>
    </p:spTree>
    <p:extLst>
      <p:ext uri="{BB962C8B-B14F-4D97-AF65-F5344CB8AC3E}">
        <p14:creationId xmlns:p14="http://schemas.microsoft.com/office/powerpoint/2010/main" val="588271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8467" y="0"/>
            <a:ext cx="12192000" cy="6863040"/>
          </a:xfrm>
          <a:prstGeom prst="rect">
            <a:avLst/>
          </a:prstGeom>
        </p:spPr>
      </p:pic>
      <p:sp>
        <p:nvSpPr>
          <p:cNvPr id="2" name="TextBox 1">
            <a:extLst>
              <a:ext uri="{FF2B5EF4-FFF2-40B4-BE49-F238E27FC236}">
                <a16:creationId xmlns:a16="http://schemas.microsoft.com/office/drawing/2014/main" id="{70E4E005-3903-4BEA-BC34-7CEAB4F3D6BF}"/>
              </a:ext>
            </a:extLst>
          </p:cNvPr>
          <p:cNvSpPr txBox="1"/>
          <p:nvPr/>
        </p:nvSpPr>
        <p:spPr>
          <a:xfrm>
            <a:off x="3039533" y="232602"/>
            <a:ext cx="5816600"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n-IN" altLang="zh-TW" sz="2400" dirty="0">
                <a:solidFill>
                  <a:schemeClr val="accent4">
                    <a:lumMod val="20000"/>
                    <a:lumOff val="80000"/>
                  </a:schemeClr>
                </a:solidFill>
                <a:latin typeface="Times New Roman" panose="02020603050405020304" pitchFamily="18" charset="0"/>
                <a:cs typeface="Times New Roman" panose="02020603050405020304" pitchFamily="18" charset="0"/>
              </a:rPr>
              <a:t>SYSMON COMMAND-LINE USAGE</a:t>
            </a:r>
            <a:endParaRPr lang="zh-TW" altLang="en-US" sz="24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9E731E1-0D2C-4E52-AC51-F9C6CF5C0FD0}"/>
              </a:ext>
            </a:extLst>
          </p:cNvPr>
          <p:cNvSpPr txBox="1"/>
          <p:nvPr/>
        </p:nvSpPr>
        <p:spPr>
          <a:xfrm>
            <a:off x="154517" y="864076"/>
            <a:ext cx="5630333" cy="1631216"/>
          </a:xfrm>
          <a:prstGeom prst="rect">
            <a:avLst/>
          </a:prstGeom>
          <a:noFill/>
        </p:spPr>
        <p:txBody>
          <a:bodyPr wrap="square" rtlCol="0">
            <a:spAutoFit/>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TW" altLang="zh-TW" sz="2000" b="0" i="0" u="none" strike="noStrike" cap="none" normalizeH="0" baseline="0" dirty="0">
                <a:ln>
                  <a:noFill/>
                </a:ln>
                <a:solidFill>
                  <a:schemeClr val="accent4">
                    <a:lumMod val="20000"/>
                    <a:lumOff val="80000"/>
                  </a:schemeClr>
                </a:solidFill>
                <a:effectLst/>
                <a:latin typeface="Times New Roman" panose="02020603050405020304" pitchFamily="18" charset="0"/>
                <a:cs typeface="Times New Roman" panose="02020603050405020304" pitchFamily="18" charset="0"/>
              </a:rPr>
              <a:t>Install:</a:t>
            </a:r>
            <a:r>
              <a:rPr kumimoji="0" lang="en-IN" altLang="zh-TW" sz="2000" b="0" i="0" u="none" strike="noStrike" cap="none" normalizeH="0" baseline="0" dirty="0">
                <a:ln>
                  <a:noFill/>
                </a:ln>
                <a:solidFill>
                  <a:schemeClr val="accent4">
                    <a:lumMod val="20000"/>
                    <a:lumOff val="80000"/>
                  </a:schemeClr>
                </a:solidFill>
                <a:effectLst/>
                <a:latin typeface="Times New Roman" panose="02020603050405020304" pitchFamily="18" charset="0"/>
                <a:cs typeface="Times New Roman" panose="02020603050405020304" pitchFamily="18" charset="0"/>
              </a:rPr>
              <a:t> </a:t>
            </a:r>
            <a:r>
              <a:rPr kumimoji="0" lang="zh-TW" altLang="zh-TW" b="0" i="0" u="none" strike="noStrike" cap="none" normalizeH="0" baseline="0" dirty="0">
                <a:ln>
                  <a:noFill/>
                </a:ln>
                <a:solidFill>
                  <a:schemeClr val="accent4">
                    <a:lumMod val="20000"/>
                    <a:lumOff val="80000"/>
                  </a:schemeClr>
                </a:solidFill>
                <a:effectLst/>
                <a:latin typeface="Times New Roman" panose="02020603050405020304" pitchFamily="18" charset="0"/>
                <a:ea typeface="SFMono-Regular"/>
                <a:cs typeface="Times New Roman" panose="02020603050405020304" pitchFamily="18" charset="0"/>
              </a:rPr>
              <a:t>sysmon64 -i [&lt;configfile&gt;]</a:t>
            </a:r>
            <a:endParaRPr lang="en-IN" altLang="zh-TW" sz="2000" dirty="0">
              <a:solidFill>
                <a:schemeClr val="accent4">
                  <a:lumMod val="20000"/>
                  <a:lumOff val="80000"/>
                </a:schemeClr>
              </a:solidFill>
              <a:latin typeface="Times New Roman" panose="02020603050405020304" pitchFamily="18" charset="0"/>
              <a:ea typeface="SFMono-Regular"/>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TW" altLang="zh-TW" sz="2000" b="0" i="0" u="none" strike="noStrike" cap="none" normalizeH="0" baseline="0" dirty="0">
                <a:ln>
                  <a:noFill/>
                </a:ln>
                <a:solidFill>
                  <a:schemeClr val="accent4">
                    <a:lumMod val="20000"/>
                    <a:lumOff val="80000"/>
                  </a:schemeClr>
                </a:solidFill>
                <a:effectLst/>
                <a:latin typeface="Times New Roman" panose="02020603050405020304" pitchFamily="18" charset="0"/>
                <a:cs typeface="Times New Roman" panose="02020603050405020304" pitchFamily="18" charset="0"/>
              </a:rPr>
              <a:t>Update configuration:</a:t>
            </a:r>
            <a:r>
              <a:rPr kumimoji="0" lang="zh-TW" altLang="zh-TW" b="0" i="0" u="none" strike="noStrike" cap="none" normalizeH="0" baseline="0" dirty="0">
                <a:ln>
                  <a:noFill/>
                </a:ln>
                <a:solidFill>
                  <a:schemeClr val="accent4">
                    <a:lumMod val="20000"/>
                    <a:lumOff val="80000"/>
                  </a:schemeClr>
                </a:solidFill>
                <a:effectLst/>
                <a:latin typeface="Times New Roman" panose="02020603050405020304" pitchFamily="18" charset="0"/>
                <a:cs typeface="Times New Roman" panose="02020603050405020304" pitchFamily="18" charset="0"/>
              </a:rPr>
              <a:t> </a:t>
            </a:r>
            <a:r>
              <a:rPr kumimoji="0" lang="zh-TW" altLang="zh-TW" b="0" i="0" u="none" strike="noStrike" cap="none" normalizeH="0" baseline="0" dirty="0">
                <a:ln>
                  <a:noFill/>
                </a:ln>
                <a:solidFill>
                  <a:schemeClr val="accent4">
                    <a:lumMod val="20000"/>
                    <a:lumOff val="80000"/>
                  </a:schemeClr>
                </a:solidFill>
                <a:effectLst/>
                <a:latin typeface="Times New Roman" panose="02020603050405020304" pitchFamily="18" charset="0"/>
                <a:ea typeface="SFMono-Regular"/>
                <a:cs typeface="Times New Roman" panose="02020603050405020304" pitchFamily="18" charset="0"/>
              </a:rPr>
              <a:t>sysmon64 -c [&lt;configfile&gt;]</a:t>
            </a:r>
            <a:endParaRPr lang="en-IN" altLang="zh-TW" sz="2000" dirty="0">
              <a:solidFill>
                <a:schemeClr val="accent4">
                  <a:lumMod val="20000"/>
                  <a:lumOff val="80000"/>
                </a:schemeClr>
              </a:solidFill>
              <a:latin typeface="Times New Roman" panose="02020603050405020304" pitchFamily="18" charset="0"/>
              <a:ea typeface="SFMono-Regular"/>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TW" altLang="zh-TW" sz="2000" b="0" i="0" u="none" strike="noStrike" cap="none" normalizeH="0" baseline="0" dirty="0">
                <a:ln>
                  <a:noFill/>
                </a:ln>
                <a:solidFill>
                  <a:schemeClr val="accent4">
                    <a:lumMod val="20000"/>
                    <a:lumOff val="80000"/>
                  </a:schemeClr>
                </a:solidFill>
                <a:effectLst/>
                <a:latin typeface="Times New Roman" panose="02020603050405020304" pitchFamily="18" charset="0"/>
                <a:cs typeface="Times New Roman" panose="02020603050405020304" pitchFamily="18" charset="0"/>
              </a:rPr>
              <a:t>Install event manifest:</a:t>
            </a:r>
            <a:r>
              <a:rPr kumimoji="0" lang="en-IN" altLang="zh-TW" sz="2000" b="0" i="0" u="none" strike="noStrike" cap="none" normalizeH="0" baseline="0" dirty="0">
                <a:ln>
                  <a:noFill/>
                </a:ln>
                <a:solidFill>
                  <a:schemeClr val="accent4">
                    <a:lumMod val="20000"/>
                    <a:lumOff val="80000"/>
                  </a:schemeClr>
                </a:solidFill>
                <a:effectLst/>
                <a:latin typeface="Times New Roman" panose="02020603050405020304" pitchFamily="18" charset="0"/>
                <a:cs typeface="Times New Roman" panose="02020603050405020304" pitchFamily="18" charset="0"/>
              </a:rPr>
              <a:t> </a:t>
            </a:r>
            <a:r>
              <a:rPr kumimoji="0" lang="zh-TW" altLang="zh-TW" b="0" i="0" u="none" strike="noStrike" cap="none" normalizeH="0" baseline="0" dirty="0">
                <a:ln>
                  <a:noFill/>
                </a:ln>
                <a:solidFill>
                  <a:schemeClr val="accent4">
                    <a:lumMod val="20000"/>
                    <a:lumOff val="80000"/>
                  </a:schemeClr>
                </a:solidFill>
                <a:effectLst/>
                <a:latin typeface="Times New Roman" panose="02020603050405020304" pitchFamily="18" charset="0"/>
                <a:ea typeface="SFMono-Regular"/>
                <a:cs typeface="Times New Roman" panose="02020603050405020304" pitchFamily="18" charset="0"/>
              </a:rPr>
              <a:t>sysmon64 </a:t>
            </a:r>
            <a:r>
              <a:rPr kumimoji="0" lang="en-US" altLang="zh-TW" b="0" i="0" u="none" strike="noStrike" cap="none" normalizeH="0" baseline="0" dirty="0">
                <a:ln>
                  <a:noFill/>
                </a:ln>
                <a:solidFill>
                  <a:schemeClr val="accent4">
                    <a:lumMod val="20000"/>
                    <a:lumOff val="80000"/>
                  </a:schemeClr>
                </a:solidFill>
                <a:effectLst/>
                <a:latin typeface="Times New Roman" panose="02020603050405020304" pitchFamily="18" charset="0"/>
                <a:ea typeface="SFMono-Regular"/>
                <a:cs typeface="Times New Roman" panose="02020603050405020304" pitchFamily="18" charset="0"/>
              </a:rPr>
              <a:t>–</a:t>
            </a:r>
            <a:r>
              <a:rPr kumimoji="0" lang="zh-TW" altLang="zh-TW" b="0" i="0" u="none" strike="noStrike" cap="none" normalizeH="0" baseline="0" dirty="0">
                <a:ln>
                  <a:noFill/>
                </a:ln>
                <a:solidFill>
                  <a:schemeClr val="accent4">
                    <a:lumMod val="20000"/>
                    <a:lumOff val="80000"/>
                  </a:schemeClr>
                </a:solidFill>
                <a:effectLst/>
                <a:latin typeface="Times New Roman" panose="02020603050405020304" pitchFamily="18" charset="0"/>
                <a:ea typeface="SFMono-Regular"/>
                <a:cs typeface="Times New Roman" panose="02020603050405020304" pitchFamily="18" charset="0"/>
              </a:rPr>
              <a:t>m</a:t>
            </a:r>
            <a:endParaRPr lang="en-IN" altLang="zh-TW" sz="2000" dirty="0">
              <a:solidFill>
                <a:schemeClr val="accent4">
                  <a:lumMod val="20000"/>
                  <a:lumOff val="80000"/>
                </a:schemeClr>
              </a:solidFill>
              <a:latin typeface="Times New Roman" panose="02020603050405020304" pitchFamily="18" charset="0"/>
              <a:ea typeface="SFMono-Regular"/>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TW" altLang="zh-TW" sz="2000" b="0" i="0" u="none" strike="noStrike" cap="none" normalizeH="0" baseline="0" dirty="0">
                <a:ln>
                  <a:noFill/>
                </a:ln>
                <a:solidFill>
                  <a:schemeClr val="accent4">
                    <a:lumMod val="20000"/>
                    <a:lumOff val="80000"/>
                  </a:schemeClr>
                </a:solidFill>
                <a:effectLst/>
                <a:latin typeface="Times New Roman" panose="02020603050405020304" pitchFamily="18" charset="0"/>
                <a:cs typeface="Times New Roman" panose="02020603050405020304" pitchFamily="18" charset="0"/>
              </a:rPr>
              <a:t>Print schema: </a:t>
            </a:r>
            <a:r>
              <a:rPr kumimoji="0" lang="zh-TW" altLang="zh-TW" b="0" i="0" u="none" strike="noStrike" cap="none" normalizeH="0" baseline="0" dirty="0">
                <a:ln>
                  <a:noFill/>
                </a:ln>
                <a:solidFill>
                  <a:schemeClr val="accent4">
                    <a:lumMod val="20000"/>
                    <a:lumOff val="80000"/>
                  </a:schemeClr>
                </a:solidFill>
                <a:effectLst/>
                <a:latin typeface="Times New Roman" panose="02020603050405020304" pitchFamily="18" charset="0"/>
                <a:ea typeface="SFMono-Regular"/>
                <a:cs typeface="Times New Roman" panose="02020603050405020304" pitchFamily="18" charset="0"/>
              </a:rPr>
              <a:t>sysmon64 </a:t>
            </a:r>
            <a:r>
              <a:rPr kumimoji="0" lang="en-US" altLang="zh-TW" b="0" i="0" u="none" strike="noStrike" cap="none" normalizeH="0" baseline="0" dirty="0">
                <a:ln>
                  <a:noFill/>
                </a:ln>
                <a:solidFill>
                  <a:schemeClr val="accent4">
                    <a:lumMod val="20000"/>
                    <a:lumOff val="80000"/>
                  </a:schemeClr>
                </a:solidFill>
                <a:effectLst/>
                <a:latin typeface="Times New Roman" panose="02020603050405020304" pitchFamily="18" charset="0"/>
                <a:ea typeface="SFMono-Regular"/>
                <a:cs typeface="Times New Roman" panose="02020603050405020304" pitchFamily="18" charset="0"/>
              </a:rPr>
              <a:t>–</a:t>
            </a:r>
            <a:r>
              <a:rPr kumimoji="0" lang="zh-TW" altLang="zh-TW" b="0" i="0" u="none" strike="noStrike" cap="none" normalizeH="0" baseline="0" dirty="0">
                <a:ln>
                  <a:noFill/>
                </a:ln>
                <a:solidFill>
                  <a:schemeClr val="accent4">
                    <a:lumMod val="20000"/>
                    <a:lumOff val="80000"/>
                  </a:schemeClr>
                </a:solidFill>
                <a:effectLst/>
                <a:latin typeface="Times New Roman" panose="02020603050405020304" pitchFamily="18" charset="0"/>
                <a:ea typeface="SFMono-Regular"/>
                <a:cs typeface="Times New Roman" panose="02020603050405020304" pitchFamily="18" charset="0"/>
              </a:rPr>
              <a:t>s</a:t>
            </a:r>
            <a:endParaRPr lang="en-IN" altLang="zh-TW" sz="2000" dirty="0">
              <a:solidFill>
                <a:schemeClr val="accent4">
                  <a:lumMod val="20000"/>
                  <a:lumOff val="80000"/>
                </a:schemeClr>
              </a:solidFill>
              <a:latin typeface="Times New Roman" panose="02020603050405020304" pitchFamily="18" charset="0"/>
              <a:ea typeface="SFMono-Regular"/>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TW" altLang="zh-TW" sz="2000" b="0" i="0" u="none" strike="noStrike" cap="none" normalizeH="0" baseline="0" dirty="0">
                <a:ln>
                  <a:noFill/>
                </a:ln>
                <a:solidFill>
                  <a:schemeClr val="accent4">
                    <a:lumMod val="20000"/>
                    <a:lumOff val="80000"/>
                  </a:schemeClr>
                </a:solidFill>
                <a:effectLst/>
                <a:latin typeface="Times New Roman" panose="02020603050405020304" pitchFamily="18" charset="0"/>
                <a:cs typeface="Times New Roman" panose="02020603050405020304" pitchFamily="18" charset="0"/>
              </a:rPr>
              <a:t>Uninstall: </a:t>
            </a:r>
            <a:r>
              <a:rPr kumimoji="0" lang="zh-TW" altLang="zh-TW" b="0" i="0" u="none" strike="noStrike" cap="none" normalizeH="0" baseline="0" dirty="0">
                <a:ln>
                  <a:noFill/>
                </a:ln>
                <a:solidFill>
                  <a:schemeClr val="accent4">
                    <a:lumMod val="20000"/>
                    <a:lumOff val="80000"/>
                  </a:schemeClr>
                </a:solidFill>
                <a:effectLst/>
                <a:latin typeface="Times New Roman" panose="02020603050405020304" pitchFamily="18" charset="0"/>
                <a:ea typeface="SFMono-Regular"/>
                <a:cs typeface="Times New Roman" panose="02020603050405020304" pitchFamily="18" charset="0"/>
              </a:rPr>
              <a:t>sysmon64 -u [force]</a:t>
            </a:r>
            <a:r>
              <a:rPr kumimoji="0" lang="zh-TW" altLang="zh-TW" b="0" i="0" u="none" strike="noStrike" cap="none" normalizeH="0" baseline="0" dirty="0">
                <a:ln>
                  <a:noFill/>
                </a:ln>
                <a:solidFill>
                  <a:schemeClr val="accent4">
                    <a:lumMod val="20000"/>
                    <a:lumOff val="80000"/>
                  </a:schemeClr>
                </a:solidFill>
                <a:effectLst/>
                <a:latin typeface="Times New Roman" panose="02020603050405020304" pitchFamily="18" charset="0"/>
                <a:cs typeface="Times New Roman" panose="02020603050405020304" pitchFamily="18" charset="0"/>
              </a:rPr>
              <a:t> </a:t>
            </a:r>
          </a:p>
        </p:txBody>
      </p:sp>
      <p:graphicFrame>
        <p:nvGraphicFramePr>
          <p:cNvPr id="8" name="Table 7">
            <a:extLst>
              <a:ext uri="{FF2B5EF4-FFF2-40B4-BE49-F238E27FC236}">
                <a16:creationId xmlns:a16="http://schemas.microsoft.com/office/drawing/2014/main" id="{9E0B98EE-0EA4-4271-AF1D-D124468CE95F}"/>
              </a:ext>
            </a:extLst>
          </p:cNvPr>
          <p:cNvGraphicFramePr>
            <a:graphicFrameLocks noGrp="1"/>
          </p:cNvGraphicFramePr>
          <p:nvPr/>
        </p:nvGraphicFramePr>
        <p:xfrm>
          <a:off x="5600700" y="926869"/>
          <a:ext cx="6337300" cy="2786372"/>
        </p:xfrm>
        <a:graphic>
          <a:graphicData uri="http://schemas.openxmlformats.org/drawingml/2006/table">
            <a:tbl>
              <a:tblPr>
                <a:tableStyleId>{D7AC3CCA-C797-4891-BE02-D94E43425B78}</a:tableStyleId>
              </a:tblPr>
              <a:tblGrid>
                <a:gridCol w="1013680">
                  <a:extLst>
                    <a:ext uri="{9D8B030D-6E8A-4147-A177-3AD203B41FA5}">
                      <a16:colId xmlns:a16="http://schemas.microsoft.com/office/drawing/2014/main" val="1767443465"/>
                    </a:ext>
                  </a:extLst>
                </a:gridCol>
                <a:gridCol w="5323620">
                  <a:extLst>
                    <a:ext uri="{9D8B030D-6E8A-4147-A177-3AD203B41FA5}">
                      <a16:colId xmlns:a16="http://schemas.microsoft.com/office/drawing/2014/main" val="1443886167"/>
                    </a:ext>
                  </a:extLst>
                </a:gridCol>
              </a:tblGrid>
              <a:tr h="390020">
                <a:tc>
                  <a:txBody>
                    <a:bodyPr/>
                    <a:lstStyle/>
                    <a:p>
                      <a:pPr algn="l" fontAlgn="t"/>
                      <a:r>
                        <a:rPr lang="en-IN" sz="1400" b="1" dirty="0">
                          <a:effectLst/>
                          <a:latin typeface="Times New Roman" panose="02020603050405020304" pitchFamily="18" charset="0"/>
                          <a:cs typeface="Times New Roman" panose="02020603050405020304" pitchFamily="18" charset="0"/>
                        </a:rPr>
                        <a:t>Parameter</a:t>
                      </a:r>
                    </a:p>
                  </a:txBody>
                  <a:tcPr marL="80580" marR="80580" marT="40290" marB="40290"/>
                </a:tc>
                <a:tc>
                  <a:txBody>
                    <a:bodyPr/>
                    <a:lstStyle/>
                    <a:p>
                      <a:pPr algn="l" fontAlgn="t"/>
                      <a:r>
                        <a:rPr lang="en-IN" sz="1400" b="1" dirty="0">
                          <a:effectLst/>
                          <a:latin typeface="Times New Roman" panose="02020603050405020304" pitchFamily="18" charset="0"/>
                          <a:cs typeface="Times New Roman" panose="02020603050405020304" pitchFamily="18" charset="0"/>
                        </a:rPr>
                        <a:t>Description</a:t>
                      </a:r>
                    </a:p>
                  </a:txBody>
                  <a:tcPr marL="80580" marR="80580" marT="40290" marB="40290"/>
                </a:tc>
                <a:extLst>
                  <a:ext uri="{0D108BD9-81ED-4DB2-BD59-A6C34878D82A}">
                    <a16:rowId xmlns:a16="http://schemas.microsoft.com/office/drawing/2014/main" val="1371002334"/>
                  </a:ext>
                </a:extLst>
              </a:tr>
              <a:tr h="325018">
                <a:tc>
                  <a:txBody>
                    <a:bodyPr/>
                    <a:lstStyle/>
                    <a:p>
                      <a:pPr algn="l" fontAlgn="t"/>
                      <a:r>
                        <a:rPr lang="en-IN" sz="1400" b="1" dirty="0">
                          <a:effectLst/>
                          <a:latin typeface="Times New Roman" panose="02020603050405020304" pitchFamily="18" charset="0"/>
                          <a:cs typeface="Times New Roman" panose="02020603050405020304" pitchFamily="18" charset="0"/>
                        </a:rPr>
                        <a:t>-i</a:t>
                      </a:r>
                      <a:endParaRPr lang="en-IN" sz="1400" dirty="0">
                        <a:effectLst/>
                        <a:latin typeface="Times New Roman" panose="02020603050405020304" pitchFamily="18" charset="0"/>
                        <a:cs typeface="Times New Roman" panose="02020603050405020304" pitchFamily="18" charset="0"/>
                      </a:endParaRPr>
                    </a:p>
                  </a:txBody>
                  <a:tcPr marL="80580" marR="80580" marT="40290" marB="40290"/>
                </a:tc>
                <a:tc>
                  <a:txBody>
                    <a:bodyPr/>
                    <a:lstStyle/>
                    <a:p>
                      <a:pPr algn="l" fontAlgn="t"/>
                      <a:r>
                        <a:rPr lang="en-US" sz="1400" dirty="0">
                          <a:effectLst/>
                          <a:latin typeface="Times New Roman" panose="02020603050405020304" pitchFamily="18" charset="0"/>
                          <a:cs typeface="Times New Roman" panose="02020603050405020304" pitchFamily="18" charset="0"/>
                        </a:rPr>
                        <a:t>Install service and driver. Optionally take a configuration file.</a:t>
                      </a:r>
                    </a:p>
                  </a:txBody>
                  <a:tcPr marL="80580" marR="80580" marT="40290" marB="40290"/>
                </a:tc>
                <a:extLst>
                  <a:ext uri="{0D108BD9-81ED-4DB2-BD59-A6C34878D82A}">
                    <a16:rowId xmlns:a16="http://schemas.microsoft.com/office/drawing/2014/main" val="3977558282"/>
                  </a:ext>
                </a:extLst>
              </a:tr>
              <a:tr h="790416">
                <a:tc>
                  <a:txBody>
                    <a:bodyPr/>
                    <a:lstStyle/>
                    <a:p>
                      <a:pPr algn="l" fontAlgn="t"/>
                      <a:r>
                        <a:rPr lang="en-IN" sz="1400" b="1">
                          <a:effectLst/>
                          <a:latin typeface="Times New Roman" panose="02020603050405020304" pitchFamily="18" charset="0"/>
                          <a:cs typeface="Times New Roman" panose="02020603050405020304" pitchFamily="18" charset="0"/>
                        </a:rPr>
                        <a:t>-c</a:t>
                      </a:r>
                      <a:endParaRPr lang="en-IN" sz="1400">
                        <a:effectLst/>
                        <a:latin typeface="Times New Roman" panose="02020603050405020304" pitchFamily="18" charset="0"/>
                        <a:cs typeface="Times New Roman" panose="02020603050405020304" pitchFamily="18" charset="0"/>
                      </a:endParaRPr>
                    </a:p>
                  </a:txBody>
                  <a:tcPr marL="80580" marR="80580" marT="40290" marB="40290"/>
                </a:tc>
                <a:tc>
                  <a:txBody>
                    <a:bodyPr/>
                    <a:lstStyle/>
                    <a:p>
                      <a:pPr algn="l" fontAlgn="t"/>
                      <a:r>
                        <a:rPr lang="en-US" sz="1400" dirty="0">
                          <a:effectLst/>
                          <a:latin typeface="Times New Roman" panose="02020603050405020304" pitchFamily="18" charset="0"/>
                          <a:cs typeface="Times New Roman" panose="02020603050405020304" pitchFamily="18" charset="0"/>
                        </a:rPr>
                        <a:t>Update configuration of an installed Sysmon driver or dump the current configuration if no other argument is provided. Optionally takes a configuration file.</a:t>
                      </a:r>
                    </a:p>
                  </a:txBody>
                  <a:tcPr marL="80580" marR="80580" marT="40290" marB="40290"/>
                </a:tc>
                <a:extLst>
                  <a:ext uri="{0D108BD9-81ED-4DB2-BD59-A6C34878D82A}">
                    <a16:rowId xmlns:a16="http://schemas.microsoft.com/office/drawing/2014/main" val="27137153"/>
                  </a:ext>
                </a:extLst>
              </a:tr>
              <a:tr h="388930">
                <a:tc>
                  <a:txBody>
                    <a:bodyPr/>
                    <a:lstStyle/>
                    <a:p>
                      <a:pPr algn="l" fontAlgn="t"/>
                      <a:r>
                        <a:rPr lang="en-IN" sz="1400" b="1" dirty="0">
                          <a:effectLst/>
                          <a:latin typeface="Times New Roman" panose="02020603050405020304" pitchFamily="18" charset="0"/>
                          <a:cs typeface="Times New Roman" panose="02020603050405020304" pitchFamily="18" charset="0"/>
                        </a:rPr>
                        <a:t>-m</a:t>
                      </a:r>
                      <a:endParaRPr lang="en-IN" sz="1400" dirty="0">
                        <a:effectLst/>
                        <a:latin typeface="Times New Roman" panose="02020603050405020304" pitchFamily="18" charset="0"/>
                        <a:cs typeface="Times New Roman" panose="02020603050405020304" pitchFamily="18" charset="0"/>
                      </a:endParaRPr>
                    </a:p>
                  </a:txBody>
                  <a:tcPr marL="80580" marR="80580" marT="40290" marB="40290"/>
                </a:tc>
                <a:tc>
                  <a:txBody>
                    <a:bodyPr/>
                    <a:lstStyle/>
                    <a:p>
                      <a:pPr algn="l" fontAlgn="t"/>
                      <a:r>
                        <a:rPr lang="en-US" sz="1400" dirty="0">
                          <a:effectLst/>
                          <a:latin typeface="Times New Roman" panose="02020603050405020304" pitchFamily="18" charset="0"/>
                          <a:cs typeface="Times New Roman" panose="02020603050405020304" pitchFamily="18" charset="0"/>
                        </a:rPr>
                        <a:t>Install the event manifest (implicitly done on service install as well).</a:t>
                      </a:r>
                    </a:p>
                  </a:txBody>
                  <a:tcPr marL="80580" marR="80580" marT="40290" marB="40290"/>
                </a:tc>
                <a:extLst>
                  <a:ext uri="{0D108BD9-81ED-4DB2-BD59-A6C34878D82A}">
                    <a16:rowId xmlns:a16="http://schemas.microsoft.com/office/drawing/2014/main" val="4029232283"/>
                  </a:ext>
                </a:extLst>
              </a:tr>
              <a:tr h="335584">
                <a:tc>
                  <a:txBody>
                    <a:bodyPr/>
                    <a:lstStyle/>
                    <a:p>
                      <a:pPr algn="l" fontAlgn="t"/>
                      <a:r>
                        <a:rPr lang="en-IN" sz="1400" b="1" dirty="0">
                          <a:effectLst/>
                          <a:latin typeface="Times New Roman" panose="02020603050405020304" pitchFamily="18" charset="0"/>
                          <a:cs typeface="Times New Roman" panose="02020603050405020304" pitchFamily="18" charset="0"/>
                        </a:rPr>
                        <a:t>-s</a:t>
                      </a:r>
                      <a:endParaRPr lang="en-IN" sz="1400" dirty="0">
                        <a:effectLst/>
                        <a:latin typeface="Times New Roman" panose="02020603050405020304" pitchFamily="18" charset="0"/>
                        <a:cs typeface="Times New Roman" panose="02020603050405020304" pitchFamily="18" charset="0"/>
                      </a:endParaRPr>
                    </a:p>
                  </a:txBody>
                  <a:tcPr marL="80580" marR="80580" marT="40290" marB="40290"/>
                </a:tc>
                <a:tc>
                  <a:txBody>
                    <a:bodyPr/>
                    <a:lstStyle/>
                    <a:p>
                      <a:pPr algn="l" fontAlgn="t"/>
                      <a:r>
                        <a:rPr lang="en-IN" sz="1400" dirty="0">
                          <a:effectLst/>
                          <a:latin typeface="Times New Roman" panose="02020603050405020304" pitchFamily="18" charset="0"/>
                          <a:cs typeface="Times New Roman" panose="02020603050405020304" pitchFamily="18" charset="0"/>
                        </a:rPr>
                        <a:t>Print configuration schema definition.</a:t>
                      </a:r>
                    </a:p>
                  </a:txBody>
                  <a:tcPr marL="80580" marR="80580" marT="40290" marB="40290"/>
                </a:tc>
                <a:extLst>
                  <a:ext uri="{0D108BD9-81ED-4DB2-BD59-A6C34878D82A}">
                    <a16:rowId xmlns:a16="http://schemas.microsoft.com/office/drawing/2014/main" val="2962325758"/>
                  </a:ext>
                </a:extLst>
              </a:tr>
              <a:tr h="556404">
                <a:tc>
                  <a:txBody>
                    <a:bodyPr/>
                    <a:lstStyle/>
                    <a:p>
                      <a:pPr algn="l" fontAlgn="t"/>
                      <a:r>
                        <a:rPr lang="en-IN" sz="1400" b="1" dirty="0">
                          <a:effectLst/>
                          <a:latin typeface="Times New Roman" panose="02020603050405020304" pitchFamily="18" charset="0"/>
                          <a:cs typeface="Times New Roman" panose="02020603050405020304" pitchFamily="18" charset="0"/>
                        </a:rPr>
                        <a:t>-u</a:t>
                      </a:r>
                      <a:endParaRPr lang="en-IN" sz="1400" dirty="0">
                        <a:effectLst/>
                        <a:latin typeface="Times New Roman" panose="02020603050405020304" pitchFamily="18" charset="0"/>
                        <a:cs typeface="Times New Roman" panose="02020603050405020304" pitchFamily="18" charset="0"/>
                      </a:endParaRPr>
                    </a:p>
                  </a:txBody>
                  <a:tcPr marL="80580" marR="80580" marT="40290" marB="40290"/>
                </a:tc>
                <a:tc>
                  <a:txBody>
                    <a:bodyPr/>
                    <a:lstStyle/>
                    <a:p>
                      <a:pPr algn="l" fontAlgn="t"/>
                      <a:r>
                        <a:rPr lang="en-US" sz="1400" dirty="0">
                          <a:effectLst/>
                          <a:latin typeface="Times New Roman" panose="02020603050405020304" pitchFamily="18" charset="0"/>
                          <a:cs typeface="Times New Roman" panose="02020603050405020304" pitchFamily="18" charset="0"/>
                        </a:rPr>
                        <a:t>Uninstall service and driver. Using -u force causes uninstall to proceed even when some components are not installed.</a:t>
                      </a:r>
                    </a:p>
                  </a:txBody>
                  <a:tcPr marL="80580" marR="80580" marT="40290" marB="40290"/>
                </a:tc>
                <a:extLst>
                  <a:ext uri="{0D108BD9-81ED-4DB2-BD59-A6C34878D82A}">
                    <a16:rowId xmlns:a16="http://schemas.microsoft.com/office/drawing/2014/main" val="2360382048"/>
                  </a:ext>
                </a:extLst>
              </a:tr>
            </a:tbl>
          </a:graphicData>
        </a:graphic>
      </p:graphicFrame>
      <p:pic>
        <p:nvPicPr>
          <p:cNvPr id="16" name="Picture 2" descr="Sysmon Install">
            <a:extLst>
              <a:ext uri="{FF2B5EF4-FFF2-40B4-BE49-F238E27FC236}">
                <a16:creationId xmlns:a16="http://schemas.microsoft.com/office/drawing/2014/main" id="{7FC1A687-3C7F-4DC8-BAD4-AAC57C0D0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0368" y="3852917"/>
            <a:ext cx="6483832" cy="288690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6E639E6C-3BB7-43DF-95E1-2BC7C3E99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307" y="3123238"/>
            <a:ext cx="5054427" cy="3616584"/>
          </a:xfrm>
          <a:prstGeom prst="rect">
            <a:avLst/>
          </a:prstGeom>
        </p:spPr>
      </p:pic>
      <p:sp>
        <p:nvSpPr>
          <p:cNvPr id="22" name="TextBox 21">
            <a:extLst>
              <a:ext uri="{FF2B5EF4-FFF2-40B4-BE49-F238E27FC236}">
                <a16:creationId xmlns:a16="http://schemas.microsoft.com/office/drawing/2014/main" id="{247C1850-DBEE-4290-A8AA-94AA913CE060}"/>
              </a:ext>
            </a:extLst>
          </p:cNvPr>
          <p:cNvSpPr txBox="1"/>
          <p:nvPr/>
        </p:nvSpPr>
        <p:spPr>
          <a:xfrm>
            <a:off x="347307" y="2727053"/>
            <a:ext cx="4131733"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The installation can be verified as:</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8885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8" name="TextBox 7">
            <a:extLst>
              <a:ext uri="{FF2B5EF4-FFF2-40B4-BE49-F238E27FC236}">
                <a16:creationId xmlns:a16="http://schemas.microsoft.com/office/drawing/2014/main" id="{92836AD2-82CF-4FF7-98B8-A13515F38DBC}"/>
              </a:ext>
            </a:extLst>
          </p:cNvPr>
          <p:cNvSpPr txBox="1"/>
          <p:nvPr/>
        </p:nvSpPr>
        <p:spPr>
          <a:xfrm>
            <a:off x="4792132" y="102457"/>
            <a:ext cx="3014134" cy="5232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800" dirty="0">
                <a:solidFill>
                  <a:schemeClr val="accent4">
                    <a:lumMod val="20000"/>
                    <a:lumOff val="80000"/>
                  </a:schemeClr>
                </a:solidFill>
                <a:latin typeface="Times New Roman" panose="02020603050405020304" pitchFamily="18" charset="0"/>
                <a:cs typeface="Times New Roman" panose="02020603050405020304" pitchFamily="18" charset="0"/>
              </a:rPr>
              <a:t>Sysmon Events</a:t>
            </a:r>
            <a:endParaRPr lang="zh-TW" altLang="en-US" sz="28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graphicFrame>
        <p:nvGraphicFramePr>
          <p:cNvPr id="10" name="Table 10">
            <a:extLst>
              <a:ext uri="{FF2B5EF4-FFF2-40B4-BE49-F238E27FC236}">
                <a16:creationId xmlns:a16="http://schemas.microsoft.com/office/drawing/2014/main" id="{BE9F53B7-3633-4FB9-AC26-29FD4C88103A}"/>
              </a:ext>
            </a:extLst>
          </p:cNvPr>
          <p:cNvGraphicFramePr>
            <a:graphicFrameLocks noGrp="1"/>
          </p:cNvGraphicFramePr>
          <p:nvPr/>
        </p:nvGraphicFramePr>
        <p:xfrm>
          <a:off x="245533" y="728133"/>
          <a:ext cx="5190075" cy="5933726"/>
        </p:xfrm>
        <a:graphic>
          <a:graphicData uri="http://schemas.openxmlformats.org/drawingml/2006/table">
            <a:tbl>
              <a:tblPr firstRow="1" bandRow="1">
                <a:tableStyleId>{D7AC3CCA-C797-4891-BE02-D94E43425B78}</a:tableStyleId>
              </a:tblPr>
              <a:tblGrid>
                <a:gridCol w="3886200">
                  <a:extLst>
                    <a:ext uri="{9D8B030D-6E8A-4147-A177-3AD203B41FA5}">
                      <a16:colId xmlns:a16="http://schemas.microsoft.com/office/drawing/2014/main" val="2925493219"/>
                    </a:ext>
                  </a:extLst>
                </a:gridCol>
                <a:gridCol w="1303875">
                  <a:extLst>
                    <a:ext uri="{9D8B030D-6E8A-4147-A177-3AD203B41FA5}">
                      <a16:colId xmlns:a16="http://schemas.microsoft.com/office/drawing/2014/main" val="3589351300"/>
                    </a:ext>
                  </a:extLst>
                </a:gridCol>
              </a:tblGrid>
              <a:tr h="361949">
                <a:tc>
                  <a:txBody>
                    <a:bodyPr/>
                    <a:lstStyle/>
                    <a:p>
                      <a:r>
                        <a:rPr lang="en-IN" altLang="zh-TW" dirty="0"/>
                        <a:t>CATEGORY</a:t>
                      </a:r>
                      <a:endParaRPr lang="zh-TW" altLang="en-US" dirty="0"/>
                    </a:p>
                  </a:txBody>
                  <a:tcPr/>
                </a:tc>
                <a:tc>
                  <a:txBody>
                    <a:bodyPr/>
                    <a:lstStyle/>
                    <a:p>
                      <a:r>
                        <a:rPr lang="en-IN" altLang="zh-TW" dirty="0"/>
                        <a:t>EVENT  ID</a:t>
                      </a:r>
                      <a:endParaRPr lang="zh-TW" altLang="en-US" dirty="0"/>
                    </a:p>
                  </a:txBody>
                  <a:tcPr/>
                </a:tc>
                <a:extLst>
                  <a:ext uri="{0D108BD9-81ED-4DB2-BD59-A6C34878D82A}">
                    <a16:rowId xmlns:a16="http://schemas.microsoft.com/office/drawing/2014/main" val="2631115948"/>
                  </a:ext>
                </a:extLst>
              </a:tr>
              <a:tr h="537011">
                <a:tc>
                  <a:txBody>
                    <a:bodyPr/>
                    <a:lstStyle/>
                    <a:p>
                      <a:r>
                        <a:rPr lang="en-IN" altLang="zh-TW" sz="1400" dirty="0">
                          <a:latin typeface="Times New Roman" panose="02020603050405020304" pitchFamily="18" charset="0"/>
                          <a:cs typeface="Times New Roman" panose="02020603050405020304" pitchFamily="18" charset="0"/>
                        </a:rPr>
                        <a:t>Sysmon Service Status Changed</a:t>
                      </a:r>
                      <a:endParaRPr lang="zh-TW" altLang="en-US" sz="1400" dirty="0">
                        <a:latin typeface="Times New Roman" panose="02020603050405020304" pitchFamily="18" charset="0"/>
                        <a:cs typeface="Times New Roman" panose="02020603050405020304" pitchFamily="18" charset="0"/>
                      </a:endParaRPr>
                    </a:p>
                  </a:txBody>
                  <a:tcPr/>
                </a:tc>
                <a:tc>
                  <a:txBody>
                    <a:bodyPr/>
                    <a:lstStyle/>
                    <a:p>
                      <a:pPr algn="ctr"/>
                      <a:r>
                        <a:rPr lang="en-IN" altLang="zh-TW" sz="1400" dirty="0">
                          <a:latin typeface="Times New Roman" panose="02020603050405020304" pitchFamily="18" charset="0"/>
                          <a:cs typeface="Times New Roman" panose="02020603050405020304" pitchFamily="18" charset="0"/>
                        </a:rPr>
                        <a:t>0</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35019015"/>
                  </a:ext>
                </a:extLst>
              </a:tr>
              <a:tr h="310902">
                <a:tc>
                  <a:txBody>
                    <a:bodyPr/>
                    <a:lstStyle/>
                    <a:p>
                      <a:r>
                        <a:rPr lang="en-IN" altLang="zh-TW" sz="1400" dirty="0">
                          <a:latin typeface="Times New Roman" panose="02020603050405020304" pitchFamily="18" charset="0"/>
                          <a:cs typeface="Times New Roman" panose="02020603050405020304" pitchFamily="18" charset="0"/>
                        </a:rPr>
                        <a:t>Process Creation</a:t>
                      </a:r>
                      <a:endParaRPr lang="zh-TW" altLang="en-US" sz="1400" dirty="0">
                        <a:latin typeface="Times New Roman" panose="02020603050405020304" pitchFamily="18" charset="0"/>
                        <a:cs typeface="Times New Roman" panose="02020603050405020304" pitchFamily="18" charset="0"/>
                      </a:endParaRPr>
                    </a:p>
                  </a:txBody>
                  <a:tcPr/>
                </a:tc>
                <a:tc>
                  <a:txBody>
                    <a:bodyPr/>
                    <a:lstStyle/>
                    <a:p>
                      <a:pPr algn="ctr"/>
                      <a:r>
                        <a:rPr lang="en-IN" altLang="zh-TW" sz="1400" dirty="0">
                          <a:latin typeface="Times New Roman" panose="02020603050405020304" pitchFamily="18" charset="0"/>
                          <a:cs typeface="Times New Roman" panose="02020603050405020304" pitchFamily="18" charset="0"/>
                        </a:rPr>
                        <a:t>1</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88040078"/>
                  </a:ext>
                </a:extLst>
              </a:tr>
              <a:tr h="5370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A process changed a file creation time</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2</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99529507"/>
                  </a:ext>
                </a:extLst>
              </a:tr>
              <a:tr h="310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Network connection</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3</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02201284"/>
                  </a:ext>
                </a:extLst>
              </a:tr>
              <a:tr h="310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Sysmon service state changed</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4</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92977621"/>
                  </a:ext>
                </a:extLst>
              </a:tr>
              <a:tr h="310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Process terminated</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5</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6274313"/>
                  </a:ext>
                </a:extLst>
              </a:tr>
              <a:tr h="310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Driver loaded</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6</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0920922"/>
                  </a:ext>
                </a:extLst>
              </a:tr>
              <a:tr h="310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 Image loaded</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7</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02793347"/>
                  </a:ext>
                </a:extLst>
              </a:tr>
              <a:tr h="310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CreateRemoteThread</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8</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39126026"/>
                  </a:ext>
                </a:extLst>
              </a:tr>
              <a:tr h="310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RawAccessRead</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9</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44486738"/>
                  </a:ext>
                </a:extLst>
              </a:tr>
              <a:tr h="310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ProcessAccess</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10</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51998489"/>
                  </a:ext>
                </a:extLst>
              </a:tr>
              <a:tr h="310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FileCreate</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11</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52778918"/>
                  </a:ext>
                </a:extLst>
              </a:tr>
              <a:tr h="5370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RegistryEvent (Object create and delete)</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12</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55306906"/>
                  </a:ext>
                </a:extLst>
              </a:tr>
              <a:tr h="310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RegistryEvent (Value Set)</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13</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964178"/>
                  </a:ext>
                </a:extLst>
              </a:tr>
              <a:tr h="5370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RegistryEvent (Key and Value Rename)</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14</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81764403"/>
                  </a:ext>
                </a:extLst>
              </a:tr>
            </a:tbl>
          </a:graphicData>
        </a:graphic>
      </p:graphicFrame>
      <p:graphicFrame>
        <p:nvGraphicFramePr>
          <p:cNvPr id="11" name="Table 10">
            <a:extLst>
              <a:ext uri="{FF2B5EF4-FFF2-40B4-BE49-F238E27FC236}">
                <a16:creationId xmlns:a16="http://schemas.microsoft.com/office/drawing/2014/main" id="{785D7D83-CC6E-4053-B782-ACF3F916D6AD}"/>
              </a:ext>
            </a:extLst>
          </p:cNvPr>
          <p:cNvGraphicFramePr>
            <a:graphicFrameLocks noGrp="1"/>
          </p:cNvGraphicFramePr>
          <p:nvPr/>
        </p:nvGraphicFramePr>
        <p:xfrm>
          <a:off x="5545667" y="728133"/>
          <a:ext cx="6527803" cy="5929909"/>
        </p:xfrm>
        <a:graphic>
          <a:graphicData uri="http://schemas.openxmlformats.org/drawingml/2006/table">
            <a:tbl>
              <a:tblPr firstRow="1" bandRow="1">
                <a:tableStyleId>{D7AC3CCA-C797-4891-BE02-D94E43425B78}</a:tableStyleId>
              </a:tblPr>
              <a:tblGrid>
                <a:gridCol w="5068681">
                  <a:extLst>
                    <a:ext uri="{9D8B030D-6E8A-4147-A177-3AD203B41FA5}">
                      <a16:colId xmlns:a16="http://schemas.microsoft.com/office/drawing/2014/main" val="2925493219"/>
                    </a:ext>
                  </a:extLst>
                </a:gridCol>
                <a:gridCol w="1459122">
                  <a:extLst>
                    <a:ext uri="{9D8B030D-6E8A-4147-A177-3AD203B41FA5}">
                      <a16:colId xmlns:a16="http://schemas.microsoft.com/office/drawing/2014/main" val="3589351300"/>
                    </a:ext>
                  </a:extLst>
                </a:gridCol>
              </a:tblGrid>
              <a:tr h="372387">
                <a:tc>
                  <a:txBody>
                    <a:bodyPr/>
                    <a:lstStyle/>
                    <a:p>
                      <a:r>
                        <a:rPr lang="en-IN" altLang="zh-TW" dirty="0"/>
                        <a:t>CATEGORY</a:t>
                      </a:r>
                      <a:endParaRPr lang="zh-TW" altLang="en-US" dirty="0"/>
                    </a:p>
                  </a:txBody>
                  <a:tcPr/>
                </a:tc>
                <a:tc>
                  <a:txBody>
                    <a:bodyPr/>
                    <a:lstStyle/>
                    <a:p>
                      <a:r>
                        <a:rPr lang="en-IN" altLang="zh-TW" dirty="0"/>
                        <a:t>EVENT  ID</a:t>
                      </a:r>
                      <a:endParaRPr lang="zh-TW" altLang="en-US" dirty="0"/>
                    </a:p>
                  </a:txBody>
                  <a:tcPr/>
                </a:tc>
                <a:extLst>
                  <a:ext uri="{0D108BD9-81ED-4DB2-BD59-A6C34878D82A}">
                    <a16:rowId xmlns:a16="http://schemas.microsoft.com/office/drawing/2014/main" val="2631115948"/>
                  </a:ext>
                </a:extLst>
              </a:tr>
              <a:tr h="3425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FileCreateStreamHash</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15</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6274313"/>
                  </a:ext>
                </a:extLst>
              </a:tr>
              <a:tr h="3425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ServiceConfigurationChange</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16</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0920922"/>
                  </a:ext>
                </a:extLst>
              </a:tr>
              <a:tr h="3425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PipeEvent (Pipe Created)</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17</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02793347"/>
                  </a:ext>
                </a:extLst>
              </a:tr>
              <a:tr h="3425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PipeEvent (Pipe Connected)</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18</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39126026"/>
                  </a:ext>
                </a:extLst>
              </a:tr>
              <a:tr h="4133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WmiEvent (WmiEventFilter activity detected)</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19</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44486738"/>
                  </a:ext>
                </a:extLst>
              </a:tr>
              <a:tr h="4133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 WmiEvent (WmiEventConsumer activity detected)</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20</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2792213"/>
                  </a:ext>
                </a:extLst>
              </a:tr>
              <a:tr h="3103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WmiEvent (WmiEventConsumerToFilter activity detected)</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21</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61842268"/>
                  </a:ext>
                </a:extLst>
              </a:tr>
              <a:tr h="3425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DNSEvent (DNS query)</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22</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35932246"/>
                  </a:ext>
                </a:extLst>
              </a:tr>
              <a:tr h="3425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FileDelete (File Delete archived)</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23</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3455285"/>
                  </a:ext>
                </a:extLst>
              </a:tr>
              <a:tr h="3425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Clipboard Change</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24</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64149777"/>
                  </a:ext>
                </a:extLst>
              </a:tr>
              <a:tr h="3425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ProcessTampering</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25</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91723639"/>
                  </a:ext>
                </a:extLst>
              </a:tr>
              <a:tr h="3425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FileDeleteDetected </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26</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86947321"/>
                  </a:ext>
                </a:extLst>
              </a:tr>
              <a:tr h="3425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FileBlockExecutable</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27</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67163020"/>
                  </a:ext>
                </a:extLst>
              </a:tr>
              <a:tr h="3425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FileBlockShredding</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28</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1267850"/>
                  </a:ext>
                </a:extLst>
              </a:tr>
              <a:tr h="3425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FileExecutableDetected</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29</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65319756"/>
                  </a:ext>
                </a:extLst>
              </a:tr>
              <a:tr h="3103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zh-TW" sz="1400" b="0" i="0" kern="1200" dirty="0">
                          <a:solidFill>
                            <a:schemeClr val="dk1"/>
                          </a:solidFill>
                          <a:effectLst/>
                          <a:latin typeface="Times New Roman" panose="02020603050405020304" pitchFamily="18" charset="0"/>
                          <a:ea typeface="+mn-ea"/>
                          <a:cs typeface="Times New Roman" panose="02020603050405020304" pitchFamily="18" charset="0"/>
                        </a:rPr>
                        <a:t> Error</a:t>
                      </a:r>
                    </a:p>
                  </a:txBody>
                  <a:tcPr/>
                </a:tc>
                <a:tc>
                  <a:txBody>
                    <a:bodyPr/>
                    <a:lstStyle/>
                    <a:p>
                      <a:pPr algn="ctr"/>
                      <a:r>
                        <a:rPr lang="en-IN" altLang="zh-TW" sz="1400" dirty="0">
                          <a:latin typeface="Times New Roman" panose="02020603050405020304" pitchFamily="18" charset="0"/>
                          <a:cs typeface="Times New Roman" panose="02020603050405020304" pitchFamily="18" charset="0"/>
                        </a:rPr>
                        <a:t>255</a:t>
                      </a:r>
                      <a:endParaRPr lang="zh-TW"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3574997"/>
                  </a:ext>
                </a:extLst>
              </a:tr>
            </a:tbl>
          </a:graphicData>
        </a:graphic>
      </p:graphicFrame>
    </p:spTree>
    <p:extLst>
      <p:ext uri="{BB962C8B-B14F-4D97-AF65-F5344CB8AC3E}">
        <p14:creationId xmlns:p14="http://schemas.microsoft.com/office/powerpoint/2010/main" val="2955950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sp>
        <p:nvSpPr>
          <p:cNvPr id="5" name="TextBox 4">
            <a:extLst>
              <a:ext uri="{FF2B5EF4-FFF2-40B4-BE49-F238E27FC236}">
                <a16:creationId xmlns:a16="http://schemas.microsoft.com/office/drawing/2014/main" id="{D0705D18-EE13-49A7-A5A5-7CD18762C012}"/>
              </a:ext>
            </a:extLst>
          </p:cNvPr>
          <p:cNvSpPr txBox="1"/>
          <p:nvPr/>
        </p:nvSpPr>
        <p:spPr>
          <a:xfrm>
            <a:off x="1" y="93133"/>
            <a:ext cx="12191999" cy="181588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1" i="0" u="none" strike="noStrike" cap="none" normalizeH="0" baseline="0" dirty="0">
                <a:ln>
                  <a:noFill/>
                </a:ln>
                <a:solidFill>
                  <a:schemeClr val="accent4">
                    <a:lumMod val="20000"/>
                    <a:lumOff val="80000"/>
                  </a:schemeClr>
                </a:solidFill>
                <a:effectLst/>
                <a:latin typeface="Times New Roman" panose="02020603050405020304" pitchFamily="18" charset="0"/>
                <a:cs typeface="Times New Roman" panose="02020603050405020304" pitchFamily="18" charset="0"/>
              </a:rPr>
              <a:t>Event ID 1: Process creation</a:t>
            </a:r>
            <a:r>
              <a:rPr kumimoji="0" lang="en-IN" altLang="zh-TW" b="1" i="0" u="none" strike="noStrike" cap="none" normalizeH="0" baseline="0" dirty="0">
                <a:ln>
                  <a:noFill/>
                </a:ln>
                <a:solidFill>
                  <a:schemeClr val="accent4">
                    <a:lumMod val="20000"/>
                    <a:lumOff val="80000"/>
                  </a:schemeClr>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b="1" i="0" u="none" strike="noStrike" cap="none" normalizeH="0" baseline="0" dirty="0">
              <a:ln>
                <a:noFill/>
              </a:ln>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chemeClr val="accent4">
                    <a:lumMod val="20000"/>
                    <a:lumOff val="80000"/>
                  </a:schemeClr>
                </a:solidFill>
                <a:effectLst/>
                <a:latin typeface="Times New Roman" panose="02020603050405020304" pitchFamily="18" charset="0"/>
                <a:cs typeface="Times New Roman" panose="02020603050405020304" pitchFamily="18" charset="0"/>
              </a:rPr>
              <a:t>The process creation event provides extended information about a newly created process. The full command line provides context on the process execution. The</a:t>
            </a:r>
            <a:r>
              <a:rPr kumimoji="0" lang="en-IN" altLang="zh-TW" b="0" i="0" u="none" strike="noStrike" cap="none" normalizeH="0" baseline="0" dirty="0">
                <a:ln>
                  <a:noFill/>
                </a:ln>
                <a:solidFill>
                  <a:schemeClr val="accent4">
                    <a:lumMod val="20000"/>
                    <a:lumOff val="80000"/>
                  </a:schemeClr>
                </a:solidFill>
                <a:effectLst/>
                <a:latin typeface="Times New Roman" panose="02020603050405020304" pitchFamily="18" charset="0"/>
                <a:cs typeface="Times New Roman" panose="02020603050405020304" pitchFamily="18" charset="0"/>
              </a:rPr>
              <a:t> ProcessGUID</a:t>
            </a:r>
            <a:r>
              <a:rPr kumimoji="0" lang="zh-TW" altLang="zh-TW" b="0" i="0" u="none" strike="noStrike" cap="none" normalizeH="0" baseline="0" dirty="0">
                <a:ln>
                  <a:noFill/>
                </a:ln>
                <a:solidFill>
                  <a:schemeClr val="accent4">
                    <a:lumMod val="20000"/>
                    <a:lumOff val="80000"/>
                  </a:schemeClr>
                </a:solidFill>
                <a:effectLst/>
                <a:latin typeface="Times New Roman" panose="02020603050405020304" pitchFamily="18" charset="0"/>
                <a:cs typeface="Times New Roman" panose="02020603050405020304" pitchFamily="18" charset="0"/>
              </a:rPr>
              <a:t> field is a unique value for this process across a domain to make event correlation easier. The hash is a full hash of the file with the algorithms in the</a:t>
            </a:r>
            <a:r>
              <a:rPr kumimoji="0" lang="en-IN" altLang="zh-TW" b="0" i="0" u="none" strike="noStrike" cap="none" normalizeH="0" baseline="0" dirty="0">
                <a:ln>
                  <a:noFill/>
                </a:ln>
                <a:solidFill>
                  <a:schemeClr val="accent4">
                    <a:lumMod val="20000"/>
                    <a:lumOff val="80000"/>
                  </a:schemeClr>
                </a:solidFill>
                <a:effectLst/>
                <a:latin typeface="Times New Roman" panose="02020603050405020304" pitchFamily="18" charset="0"/>
                <a:cs typeface="Times New Roman" panose="02020603050405020304" pitchFamily="18" charset="0"/>
              </a:rPr>
              <a:t> HashType</a:t>
            </a:r>
            <a:r>
              <a:rPr kumimoji="0" lang="zh-TW" altLang="zh-TW" b="0" i="0" u="none" strike="noStrike" cap="none" normalizeH="0" baseline="0" dirty="0">
                <a:ln>
                  <a:noFill/>
                </a:ln>
                <a:solidFill>
                  <a:schemeClr val="accent4">
                    <a:lumMod val="20000"/>
                    <a:lumOff val="80000"/>
                  </a:schemeClr>
                </a:solidFill>
                <a:effectLst/>
                <a:latin typeface="Times New Roman" panose="02020603050405020304" pitchFamily="18" charset="0"/>
                <a:cs typeface="Times New Roman" panose="02020603050405020304" pitchFamily="18" charset="0"/>
              </a:rPr>
              <a:t> field</a:t>
            </a:r>
            <a:r>
              <a:rPr kumimoji="0" lang="en-IN" altLang="zh-TW" b="0" i="0" u="none" strike="noStrike" cap="none" normalizeH="0" baseline="0" dirty="0">
                <a:ln>
                  <a:noFill/>
                </a:ln>
                <a:solidFill>
                  <a:schemeClr val="accent4">
                    <a:lumMod val="20000"/>
                    <a:lumOff val="80000"/>
                  </a:schemeClr>
                </a:solidFill>
                <a:effectLst/>
                <a:latin typeface="Times New Roman" panose="02020603050405020304" pitchFamily="18" charset="0"/>
                <a:cs typeface="Times New Roman" panose="02020603050405020304" pitchFamily="18" charset="0"/>
              </a:rPr>
              <a:t>.</a:t>
            </a:r>
            <a:endParaRPr kumimoji="0" lang="zh-TW" altLang="zh-TW" b="0" i="0" u="none" strike="noStrike" cap="none" normalizeH="0" baseline="0" dirty="0">
              <a:ln>
                <a:noFill/>
              </a:ln>
              <a:solidFill>
                <a:schemeClr val="accent4">
                  <a:lumMod val="20000"/>
                  <a:lumOff val="80000"/>
                </a:schemeClr>
              </a:solidFill>
              <a:effectLst/>
              <a:latin typeface="Times New Roman" panose="02020603050405020304" pitchFamily="18" charset="0"/>
              <a:cs typeface="Times New Roman" panose="02020603050405020304" pitchFamily="18" charset="0"/>
            </a:endParaRPr>
          </a:p>
          <a:p>
            <a:endParaRPr lang="zh-TW" altLang="en-US" dirty="0"/>
          </a:p>
        </p:txBody>
      </p:sp>
      <p:pic>
        <p:nvPicPr>
          <p:cNvPr id="7" name="Picture 6">
            <a:extLst>
              <a:ext uri="{FF2B5EF4-FFF2-40B4-BE49-F238E27FC236}">
                <a16:creationId xmlns:a16="http://schemas.microsoft.com/office/drawing/2014/main" id="{9548B1CB-A1CB-4765-9ABB-0F5B02B7C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33" y="1539183"/>
            <a:ext cx="11523133" cy="5225684"/>
          </a:xfrm>
          <a:prstGeom prst="rect">
            <a:avLst/>
          </a:prstGeom>
        </p:spPr>
      </p:pic>
    </p:spTree>
    <p:extLst>
      <p:ext uri="{BB962C8B-B14F-4D97-AF65-F5344CB8AC3E}">
        <p14:creationId xmlns:p14="http://schemas.microsoft.com/office/powerpoint/2010/main" val="1994360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6" name="Picture 5">
            <a:extLst>
              <a:ext uri="{FF2B5EF4-FFF2-40B4-BE49-F238E27FC236}">
                <a16:creationId xmlns:a16="http://schemas.microsoft.com/office/drawing/2014/main" id="{6D33A555-C8CA-4FB8-9CF4-FD6CD79CA95C}"/>
              </a:ext>
            </a:extLst>
          </p:cNvPr>
          <p:cNvPicPr>
            <a:picLocks noChangeAspect="1"/>
          </p:cNvPicPr>
          <p:nvPr/>
        </p:nvPicPr>
        <p:blipFill rotWithShape="1">
          <a:blip r:embed="rId3"/>
          <a:srcRect t="371" b="17284"/>
          <a:stretch/>
        </p:blipFill>
        <p:spPr>
          <a:xfrm>
            <a:off x="5369189" y="130759"/>
            <a:ext cx="4902200" cy="6548746"/>
          </a:xfrm>
          <a:prstGeom prst="rect">
            <a:avLst/>
          </a:prstGeom>
        </p:spPr>
      </p:pic>
      <p:pic>
        <p:nvPicPr>
          <p:cNvPr id="8" name="Picture 7">
            <a:extLst>
              <a:ext uri="{FF2B5EF4-FFF2-40B4-BE49-F238E27FC236}">
                <a16:creationId xmlns:a16="http://schemas.microsoft.com/office/drawing/2014/main" id="{2BBCFBAD-EF9C-4B99-B809-237BCBF40235}"/>
              </a:ext>
            </a:extLst>
          </p:cNvPr>
          <p:cNvPicPr>
            <a:picLocks noChangeAspect="1"/>
          </p:cNvPicPr>
          <p:nvPr/>
        </p:nvPicPr>
        <p:blipFill>
          <a:blip r:embed="rId4"/>
          <a:stretch>
            <a:fillRect/>
          </a:stretch>
        </p:blipFill>
        <p:spPr>
          <a:xfrm>
            <a:off x="181736" y="130759"/>
            <a:ext cx="5104110" cy="6494484"/>
          </a:xfrm>
          <a:prstGeom prst="rect">
            <a:avLst/>
          </a:prstGeom>
        </p:spPr>
      </p:pic>
      <p:pic>
        <p:nvPicPr>
          <p:cNvPr id="10" name="Picture 9">
            <a:extLst>
              <a:ext uri="{FF2B5EF4-FFF2-40B4-BE49-F238E27FC236}">
                <a16:creationId xmlns:a16="http://schemas.microsoft.com/office/drawing/2014/main" id="{4F89239E-B30F-4B33-8BC9-A0FCB4199304}"/>
              </a:ext>
            </a:extLst>
          </p:cNvPr>
          <p:cNvPicPr>
            <a:picLocks noChangeAspect="1"/>
          </p:cNvPicPr>
          <p:nvPr/>
        </p:nvPicPr>
        <p:blipFill rotWithShape="1">
          <a:blip r:embed="rId5"/>
          <a:srcRect l="1939" t="11146" r="1000"/>
          <a:stretch/>
        </p:blipFill>
        <p:spPr>
          <a:xfrm>
            <a:off x="10354733" y="0"/>
            <a:ext cx="1837268" cy="6773333"/>
          </a:xfrm>
          <a:prstGeom prst="rect">
            <a:avLst/>
          </a:prstGeom>
        </p:spPr>
      </p:pic>
    </p:spTree>
    <p:extLst>
      <p:ext uri="{BB962C8B-B14F-4D97-AF65-F5344CB8AC3E}">
        <p14:creationId xmlns:p14="http://schemas.microsoft.com/office/powerpoint/2010/main" val="3495599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D8AAD2E6-FF80-4CC7-A65C-DAFD2C106C6B}"/>
              </a:ext>
            </a:extLst>
          </p:cNvPr>
          <p:cNvPicPr>
            <a:picLocks noChangeAspect="1"/>
          </p:cNvPicPr>
          <p:nvPr/>
        </p:nvPicPr>
        <p:blipFill>
          <a:blip r:embed="rId3"/>
          <a:stretch>
            <a:fillRect/>
          </a:stretch>
        </p:blipFill>
        <p:spPr>
          <a:xfrm>
            <a:off x="0" y="84667"/>
            <a:ext cx="12192000" cy="6773333"/>
          </a:xfrm>
          <a:prstGeom prst="rect">
            <a:avLst/>
          </a:prstGeom>
        </p:spPr>
      </p:pic>
      <p:sp>
        <p:nvSpPr>
          <p:cNvPr id="4" name="TextBox 3">
            <a:extLst>
              <a:ext uri="{FF2B5EF4-FFF2-40B4-BE49-F238E27FC236}">
                <a16:creationId xmlns:a16="http://schemas.microsoft.com/office/drawing/2014/main" id="{67953FB8-973B-45B5-A606-47DFD7E2D1E7}"/>
              </a:ext>
            </a:extLst>
          </p:cNvPr>
          <p:cNvSpPr txBox="1"/>
          <p:nvPr/>
        </p:nvSpPr>
        <p:spPr>
          <a:xfrm>
            <a:off x="270933" y="220133"/>
            <a:ext cx="2683934" cy="369332"/>
          </a:xfrm>
          <a:prstGeom prst="rect">
            <a:avLst/>
          </a:prstGeom>
          <a:noFill/>
        </p:spPr>
        <p:txBody>
          <a:bodyPr wrap="square" rtlCol="0">
            <a:spAutoFit/>
          </a:bodyPr>
          <a:lstStyle/>
          <a:p>
            <a:pPr algn="ctr"/>
            <a:r>
              <a:rPr lang="en-IN" altLang="zh-TW" b="1" dirty="0">
                <a:solidFill>
                  <a:schemeClr val="accent4">
                    <a:lumMod val="20000"/>
                    <a:lumOff val="80000"/>
                  </a:schemeClr>
                </a:solidFill>
                <a:latin typeface="Times New Roman" panose="02020603050405020304" pitchFamily="18" charset="0"/>
                <a:cs typeface="Times New Roman" panose="02020603050405020304" pitchFamily="18" charset="0"/>
              </a:rPr>
              <a:t>TASK MANAGER</a:t>
            </a:r>
            <a:endParaRPr lang="zh-TW" altLang="en-US"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0657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3" name="TextBox 2">
            <a:extLst>
              <a:ext uri="{FF2B5EF4-FFF2-40B4-BE49-F238E27FC236}">
                <a16:creationId xmlns:a16="http://schemas.microsoft.com/office/drawing/2014/main" id="{A4029B24-D074-42AD-9EC8-4412D8D5614A}"/>
              </a:ext>
            </a:extLst>
          </p:cNvPr>
          <p:cNvSpPr txBox="1"/>
          <p:nvPr/>
        </p:nvSpPr>
        <p:spPr>
          <a:xfrm>
            <a:off x="2726266" y="243820"/>
            <a:ext cx="6908800" cy="5232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800" dirty="0">
                <a:solidFill>
                  <a:schemeClr val="accent4">
                    <a:lumMod val="20000"/>
                    <a:lumOff val="80000"/>
                  </a:schemeClr>
                </a:solidFill>
                <a:latin typeface="Times New Roman" panose="02020603050405020304" pitchFamily="18" charset="0"/>
                <a:cs typeface="Times New Roman" panose="02020603050405020304" pitchFamily="18" charset="0"/>
              </a:rPr>
              <a:t>THREAT HUNTING WITH SYSMON</a:t>
            </a:r>
            <a:endParaRPr lang="zh-TW" altLang="en-US" sz="28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F025183-C85B-4487-AA2C-1AE9C5E2F0F7}"/>
              </a:ext>
            </a:extLst>
          </p:cNvPr>
          <p:cNvSpPr txBox="1"/>
          <p:nvPr/>
        </p:nvSpPr>
        <p:spPr>
          <a:xfrm>
            <a:off x="211667" y="1010860"/>
            <a:ext cx="10625666" cy="1200329"/>
          </a:xfrm>
          <a:prstGeom prst="rect">
            <a:avLst/>
          </a:prstGeom>
          <a:noFill/>
        </p:spPr>
        <p:txBody>
          <a:bodyPr wrap="square" rtlCol="0">
            <a:spAutoFit/>
          </a:bodyPr>
          <a:lstStyle/>
          <a:p>
            <a:pPr marL="285750" indent="-285750" algn="l" fontAlgn="auto">
              <a:buFont typeface="Arial" panose="020B0604020202020204" pitchFamily="34" charset="0"/>
              <a:buChar char="•"/>
            </a:pPr>
            <a:r>
              <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Sysmon</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a system monitoring tool that can help detect and identify suspicious behaviour.</a:t>
            </a:r>
          </a:p>
          <a:p>
            <a:pPr algn="l" fontAlgn="auto"/>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Below we will explore how Sysmon can detect common tactics attackers use, such as </a:t>
            </a:r>
            <a:r>
              <a:rPr lang="en-US" altLang="zh-TW" b="0" i="1" dirty="0">
                <a:solidFill>
                  <a:schemeClr val="accent4">
                    <a:lumMod val="20000"/>
                    <a:lumOff val="80000"/>
                  </a:schemeClr>
                </a:solidFill>
                <a:effectLst/>
                <a:latin typeface="Times New Roman" panose="02020603050405020304" pitchFamily="18" charset="0"/>
                <a:cs typeface="Times New Roman" panose="02020603050405020304" pitchFamily="18" charset="0"/>
              </a:rPr>
              <a:t>Mimikatz</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a:t>
            </a:r>
            <a:r>
              <a:rPr lang="en-US" altLang="zh-TW" b="0" i="1" dirty="0">
                <a:solidFill>
                  <a:schemeClr val="accent4">
                    <a:lumMod val="20000"/>
                    <a:lumOff val="80000"/>
                  </a:schemeClr>
                </a:solidFill>
                <a:effectLst/>
                <a:latin typeface="Times New Roman" panose="02020603050405020304" pitchFamily="18" charset="0"/>
                <a:cs typeface="Times New Roman" panose="02020603050405020304" pitchFamily="18" charset="0"/>
              </a:rPr>
              <a:t>Pass-The-Hash</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and </a:t>
            </a:r>
            <a:r>
              <a:rPr lang="en-US" altLang="zh-TW" b="0" i="1" dirty="0">
                <a:solidFill>
                  <a:schemeClr val="accent4">
                    <a:lumMod val="20000"/>
                    <a:lumOff val="80000"/>
                  </a:schemeClr>
                </a:solidFill>
                <a:effectLst/>
                <a:latin typeface="Times New Roman" panose="02020603050405020304" pitchFamily="18" charset="0"/>
                <a:cs typeface="Times New Roman" panose="02020603050405020304" pitchFamily="18" charset="0"/>
              </a:rPr>
              <a:t>Privilege Escalation</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a:t>
            </a:r>
          </a:p>
          <a:p>
            <a:endParaRPr lang="zh-TW" altLang="en-US" dirty="0"/>
          </a:p>
        </p:txBody>
      </p:sp>
      <p:sp>
        <p:nvSpPr>
          <p:cNvPr id="5" name="TextBox 4">
            <a:extLst>
              <a:ext uri="{FF2B5EF4-FFF2-40B4-BE49-F238E27FC236}">
                <a16:creationId xmlns:a16="http://schemas.microsoft.com/office/drawing/2014/main" id="{F603232E-1556-4369-84BF-32B403045C5E}"/>
              </a:ext>
            </a:extLst>
          </p:cNvPr>
          <p:cNvSpPr txBox="1"/>
          <p:nvPr/>
        </p:nvSpPr>
        <p:spPr>
          <a:xfrm>
            <a:off x="135467" y="2211189"/>
            <a:ext cx="11921066" cy="4493538"/>
          </a:xfrm>
          <a:prstGeom prst="rect">
            <a:avLst/>
          </a:prstGeom>
          <a:noFill/>
        </p:spPr>
        <p:txBody>
          <a:bodyPr wrap="square" rtlCol="0">
            <a:spAutoFit/>
          </a:bodyPr>
          <a:lstStyle/>
          <a:p>
            <a:pPr marL="457200" indent="-457200" algn="just" fontAlgn="auto">
              <a:buFont typeface="+mj-lt"/>
              <a:buAutoNum type="arabicPeriod"/>
            </a:pPr>
            <a:r>
              <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Detecting Mimikatz</a:t>
            </a:r>
          </a:p>
          <a:p>
            <a:pPr algn="just" fontAlgn="auto"/>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Mimikatz is a tool that attackers often use to extract sensitive information from a system, such as passwords and encryption keys. Sysmon can detect the use of Mimikatz on a system by monitoring certain indicators of its activity. For example, Sysmon can be configured to alert when Mimikatz attempts to inject itself into a running process (usually LSASS) or when it accesses certain sensitive data in the system’s memory.</a:t>
            </a:r>
          </a:p>
          <a:p>
            <a:pPr algn="just" fontAlgn="auto"/>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algn="just" fontAlgn="auto"/>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2. </a:t>
            </a:r>
            <a:r>
              <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Detecting Pass The Hash</a:t>
            </a:r>
          </a:p>
          <a:p>
            <a:pPr algn="just" fontAlgn="auto"/>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Pass the hash is a technique that attackers use to authenticate to a system using the password hash of a user account rather than the actual password. Sysmon can help detect pass-the-hash attacks by monitoring for unusual network activity and using unauthorized credentials. Sysmon can be configured to alert when a network connection is made using a different user account than the one used for logging into the system. Again, what we are looking after are events regarding the LSASS process.</a:t>
            </a:r>
          </a:p>
          <a:p>
            <a:pPr algn="just" fontAlgn="auto"/>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algn="just" fontAlgn="auto"/>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3.</a:t>
            </a:r>
            <a:r>
              <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 Detecting Privilege Escalation</a:t>
            </a:r>
          </a:p>
          <a:p>
            <a:pPr algn="just" fontAlgn="auto"/>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Privilege escalation is the act of a user or program gaining access to resources or privileges that are generally unavailable. Sysmon can be used to detect privilege escalation by monitoring for changes in user privileges and the execution of programs with elevated privileges. For example, Sysmon can be alerted when a user account is added to the local administrator’s group or when a program is run with administrative rights.</a:t>
            </a:r>
          </a:p>
          <a:p>
            <a:pPr algn="just" fontAlgn="auto"/>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algn="l" fontAlgn="auto"/>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0576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4" name="TextBox 3">
            <a:extLst>
              <a:ext uri="{FF2B5EF4-FFF2-40B4-BE49-F238E27FC236}">
                <a16:creationId xmlns:a16="http://schemas.microsoft.com/office/drawing/2014/main" id="{93BD52AC-60E6-48B2-98DA-9922E4A93587}"/>
              </a:ext>
            </a:extLst>
          </p:cNvPr>
          <p:cNvSpPr txBox="1"/>
          <p:nvPr/>
        </p:nvSpPr>
        <p:spPr>
          <a:xfrm>
            <a:off x="1496291" y="2152073"/>
            <a:ext cx="9199418" cy="1569660"/>
          </a:xfrm>
          <a:prstGeom prst="rect">
            <a:avLst/>
          </a:prstGeom>
          <a:solidFill>
            <a:srgbClr val="343F56">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9600" dirty="0">
                <a:solidFill>
                  <a:schemeClr val="accent4">
                    <a:lumMod val="20000"/>
                    <a:lumOff val="80000"/>
                  </a:schemeClr>
                </a:solidFill>
                <a:latin typeface="Bookman Old Style" panose="02050604050505020204" pitchFamily="18" charset="0"/>
              </a:rPr>
              <a:t>WEEK - 4</a:t>
            </a:r>
            <a:endParaRPr lang="zh-TW" altLang="en-US" sz="9600" dirty="0">
              <a:solidFill>
                <a:schemeClr val="accent4">
                  <a:lumMod val="20000"/>
                  <a:lumOff val="80000"/>
                </a:schemeClr>
              </a:solidFill>
              <a:latin typeface="Bookman Old Style" panose="02050604050505020204" pitchFamily="18" charset="0"/>
            </a:endParaRPr>
          </a:p>
        </p:txBody>
      </p:sp>
    </p:spTree>
    <p:extLst>
      <p:ext uri="{BB962C8B-B14F-4D97-AF65-F5344CB8AC3E}">
        <p14:creationId xmlns:p14="http://schemas.microsoft.com/office/powerpoint/2010/main" val="2382426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4" name="TextBox 3">
            <a:extLst>
              <a:ext uri="{FF2B5EF4-FFF2-40B4-BE49-F238E27FC236}">
                <a16:creationId xmlns:a16="http://schemas.microsoft.com/office/drawing/2014/main" id="{81DC1172-0D93-418A-9D0C-833A58227897}"/>
              </a:ext>
            </a:extLst>
          </p:cNvPr>
          <p:cNvSpPr txBox="1"/>
          <p:nvPr/>
        </p:nvSpPr>
        <p:spPr>
          <a:xfrm>
            <a:off x="430823" y="371039"/>
            <a:ext cx="11201400" cy="2585323"/>
          </a:xfrm>
          <a:prstGeom prst="rect">
            <a:avLst/>
          </a:prstGeom>
          <a:noFill/>
        </p:spPr>
        <p:txBody>
          <a:bodyPr wrap="square">
            <a:spAutoFit/>
          </a:bodyPr>
          <a:lstStyle/>
          <a:p>
            <a:pPr algn="l" fontAlgn="base"/>
            <a:r>
              <a:rPr lang="en-US" altLang="zh-TW" sz="1800" b="1" i="0" cap="all" dirty="0">
                <a:solidFill>
                  <a:schemeClr val="accent4">
                    <a:lumMod val="20000"/>
                    <a:lumOff val="80000"/>
                  </a:schemeClr>
                </a:solidFill>
                <a:effectLst/>
                <a:latin typeface="Times New Roman" panose="02020603050405020304" pitchFamily="18" charset="0"/>
                <a:cs typeface="Times New Roman" panose="02020603050405020304" pitchFamily="18" charset="0"/>
              </a:rPr>
              <a:t>NETWORK MONITORING  </a:t>
            </a:r>
            <a:r>
              <a:rPr lang="en-US" altLang="zh-TW" sz="1800" cap="all" dirty="0">
                <a:solidFill>
                  <a:schemeClr val="accent4">
                    <a:lumMod val="20000"/>
                    <a:lumOff val="80000"/>
                  </a:schemeClr>
                </a:solidFill>
                <a:latin typeface="Times New Roman" panose="02020603050405020304" pitchFamily="18" charset="0"/>
                <a:cs typeface="Times New Roman" panose="02020603050405020304" pitchFamily="18" charset="0"/>
              </a:rPr>
              <a:t>(</a:t>
            </a:r>
            <a:r>
              <a:rPr lang="en-US" altLang="zh-TW" sz="18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ID: EAC0002):</a:t>
            </a:r>
          </a:p>
          <a:p>
            <a:pPr algn="l" fontAlgn="base"/>
            <a:endParaRPr lang="en-US" altLang="zh-TW" sz="1800"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algn="l" fontAlgn="base"/>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                   </a:t>
            </a:r>
            <a:r>
              <a:rPr lang="en-US" altLang="zh-TW" sz="18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Monitor network traffic in order to detect adversary activity.</a:t>
            </a:r>
          </a:p>
          <a:p>
            <a:r>
              <a:rPr lang="en-US" altLang="zh-TW" sz="18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Network monitoring involves capturing network activity data, including server and firewall logs, which is sent to a   centralized location for analysis. This analysis, whether automated or manual, helps defenders identify unusual traffic  patterns and activities that may indicate adversary presence. It's crucial for situational awareness and requires careful pre-operational planning to ensure all critical network traffic is collected, aiding in detecting unexpected outbound traffic and known adversary C2(Command and Control) protocols.</a:t>
            </a:r>
          </a:p>
          <a:p>
            <a:endParaRPr lang="en-US" altLang="zh-TW" sz="18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60EE8A5-F71E-47B8-A3CE-7DFC3FE98879}"/>
              </a:ext>
            </a:extLst>
          </p:cNvPr>
          <p:cNvSpPr txBox="1"/>
          <p:nvPr/>
        </p:nvSpPr>
        <p:spPr>
          <a:xfrm>
            <a:off x="430823" y="3327400"/>
            <a:ext cx="10468086" cy="1938992"/>
          </a:xfrm>
          <a:prstGeom prst="rect">
            <a:avLst/>
          </a:prstGeom>
          <a:noFill/>
        </p:spPr>
        <p:txBody>
          <a:bodyPr wrap="square" rtlCol="0">
            <a:spAutoFit/>
          </a:bodyPr>
          <a:lstStyle/>
          <a:p>
            <a:r>
              <a:rPr lang="en-IN" altLang="zh-TW" sz="2000" dirty="0">
                <a:solidFill>
                  <a:schemeClr val="accent4">
                    <a:lumMod val="20000"/>
                    <a:lumOff val="80000"/>
                  </a:schemeClr>
                </a:solidFill>
                <a:latin typeface="Times New Roman" panose="02020603050405020304" pitchFamily="18" charset="0"/>
                <a:cs typeface="Times New Roman" panose="02020603050405020304" pitchFamily="18" charset="0"/>
              </a:rPr>
              <a:t> I am going to demonstrate network monitoring tools :</a:t>
            </a:r>
          </a:p>
          <a:p>
            <a:endParaRPr lang="en-IN" altLang="zh-TW" sz="20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buAutoNum type="arabicPeriod"/>
            </a:pPr>
            <a:r>
              <a:rPr lang="en-IN" altLang="zh-TW" sz="2000" dirty="0">
                <a:solidFill>
                  <a:schemeClr val="accent4">
                    <a:lumMod val="20000"/>
                    <a:lumOff val="80000"/>
                  </a:schemeClr>
                </a:solidFill>
                <a:latin typeface="Times New Roman" panose="02020603050405020304" pitchFamily="18" charset="0"/>
                <a:cs typeface="Times New Roman" panose="02020603050405020304" pitchFamily="18" charset="0"/>
              </a:rPr>
              <a:t>NMAP(NETWORK MAPPER)</a:t>
            </a:r>
          </a:p>
          <a:p>
            <a:pPr marL="342900" indent="-342900">
              <a:buAutoNum type="arabicPeriod"/>
            </a:pPr>
            <a:endParaRPr lang="en-IN" altLang="zh-TW" sz="20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buAutoNum type="arabicPeriod"/>
            </a:pPr>
            <a:r>
              <a:rPr lang="en-IN" altLang="zh-TW" sz="2000" dirty="0">
                <a:solidFill>
                  <a:schemeClr val="accent4">
                    <a:lumMod val="20000"/>
                    <a:lumOff val="80000"/>
                  </a:schemeClr>
                </a:solidFill>
                <a:latin typeface="Times New Roman" panose="02020603050405020304" pitchFamily="18" charset="0"/>
                <a:cs typeface="Times New Roman" panose="02020603050405020304" pitchFamily="18" charset="0"/>
              </a:rPr>
              <a:t>WIRESHARK</a:t>
            </a:r>
          </a:p>
          <a:p>
            <a:endParaRPr lang="en-IN" altLang="zh-TW" sz="20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61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sp>
        <p:nvSpPr>
          <p:cNvPr id="2" name="TextBox 1">
            <a:extLst>
              <a:ext uri="{FF2B5EF4-FFF2-40B4-BE49-F238E27FC236}">
                <a16:creationId xmlns:a16="http://schemas.microsoft.com/office/drawing/2014/main" id="{4300DFE9-FB6F-435F-800E-BA5D9CF8677E}"/>
              </a:ext>
            </a:extLst>
          </p:cNvPr>
          <p:cNvSpPr txBox="1"/>
          <p:nvPr/>
        </p:nvSpPr>
        <p:spPr>
          <a:xfrm>
            <a:off x="253584" y="1059960"/>
            <a:ext cx="11841890" cy="1754326"/>
          </a:xfrm>
          <a:prstGeom prst="rect">
            <a:avLst/>
          </a:prstGeom>
          <a:noFill/>
        </p:spPr>
        <p:txBody>
          <a:bodyPr wrap="square" rtlCol="0">
            <a:spAutoFit/>
          </a:bodyPr>
          <a:lstStyle/>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Nmap is a network scanning tool—an open-source tool that is used for mapping networks, auditing and security scanning of the networks. The reason behind its development is to quickly find large networks at a specific location. For the discovery of networks, the raw IP packets are used by Nmap.</a:t>
            </a:r>
          </a:p>
          <a:p>
            <a:pPr marL="285750" indent="-285750">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We can use Nmap to scan IP addresses, search for security loopholes, and </a:t>
            </a:r>
            <a:r>
              <a:rPr lang="en-US" altLang="zh-TW"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scan for open ports</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on our computer network by sending packets and analyzing the responses.</a:t>
            </a:r>
            <a:r>
              <a:rPr lang="en-US" altLang="zh-TW" dirty="0">
                <a:solidFill>
                  <a:srgbClr val="444547"/>
                </a:solidFill>
                <a:latin typeface="Inter"/>
                <a:cs typeface="Times New Roman" panose="02020603050405020304" pitchFamily="18" charset="0"/>
              </a:rPr>
              <a:t>.</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4" name="Picture 2" descr="A Beginner's Guide to Nmap. This GitHub repo is made for all… | by Dheeraj  Yadav | InfoSec Write-ups">
            <a:extLst>
              <a:ext uri="{FF2B5EF4-FFF2-40B4-BE49-F238E27FC236}">
                <a16:creationId xmlns:a16="http://schemas.microsoft.com/office/drawing/2014/main" id="{CBB22862-F4F1-40BB-8411-F8A26BCEBB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7751" y="4787563"/>
            <a:ext cx="4454349" cy="20209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711FF03-626F-42B7-BAF4-2C6F60867B41}"/>
              </a:ext>
            </a:extLst>
          </p:cNvPr>
          <p:cNvSpPr txBox="1"/>
          <p:nvPr/>
        </p:nvSpPr>
        <p:spPr>
          <a:xfrm>
            <a:off x="96525" y="2909814"/>
            <a:ext cx="12192000" cy="2677656"/>
          </a:xfrm>
          <a:prstGeom prst="rect">
            <a:avLst/>
          </a:prstGeom>
          <a:noFill/>
        </p:spPr>
        <p:txBody>
          <a:bodyPr wrap="square" rtlCol="0">
            <a:spAutoFit/>
          </a:bodyPr>
          <a:lstStyle/>
          <a:p>
            <a:pPr algn="ctr"/>
            <a:r>
              <a:rPr lang="en-IN" altLang="zh-TW" sz="2400" u="sng" dirty="0">
                <a:solidFill>
                  <a:schemeClr val="accent4">
                    <a:lumMod val="20000"/>
                    <a:lumOff val="80000"/>
                  </a:schemeClr>
                </a:solidFill>
                <a:latin typeface="Times New Roman" panose="02020603050405020304" pitchFamily="18" charset="0"/>
                <a:cs typeface="Times New Roman" panose="02020603050405020304" pitchFamily="18" charset="0"/>
              </a:rPr>
              <a:t>Installation process for</a:t>
            </a:r>
            <a:r>
              <a:rPr lang="en-IN" altLang="zh-TW" sz="2400" b="0" i="0" u="sng" dirty="0">
                <a:solidFill>
                  <a:schemeClr val="accent4">
                    <a:lumMod val="20000"/>
                    <a:lumOff val="80000"/>
                  </a:schemeClr>
                </a:solidFill>
                <a:effectLst/>
                <a:latin typeface="Times New Roman" panose="02020603050405020304" pitchFamily="18" charset="0"/>
                <a:cs typeface="Times New Roman" panose="02020603050405020304" pitchFamily="18" charset="0"/>
              </a:rPr>
              <a:t> nmap for Windows, MacBook, and Linux versions:</a:t>
            </a:r>
          </a:p>
          <a:p>
            <a:pPr algn="l"/>
            <a:endParaRPr lang="en-IN" altLang="zh-TW" b="0" i="0" u="sng"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342900" indent="-342900" algn="l">
              <a:buFont typeface="+mj-lt"/>
              <a:buAutoNum type="arabicPeriod"/>
            </a:pPr>
            <a:r>
              <a:rPr lang="en-IN"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For Windows OS: </a:t>
            </a:r>
            <a:r>
              <a:rPr lang="en-IN"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Download and run the custom installer you get with Nmap (nmap&lt;version&gt;setup.exe). This will automatically configure Nmap on your Microsoft system.</a:t>
            </a:r>
          </a:p>
          <a:p>
            <a:pPr marL="342900" indent="-342900" algn="l">
              <a:buFont typeface="+mj-lt"/>
              <a:buAutoNum type="arabicPeriod"/>
            </a:pPr>
            <a:r>
              <a:rPr lang="en-IN"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For Mac OS: </a:t>
            </a:r>
            <a:r>
              <a:rPr lang="en-IN"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Run the Nmap-&lt;version&gt;mpkg file to start the dedicated installer (we get this with Nmap).</a:t>
            </a:r>
          </a:p>
          <a:p>
            <a:pPr marL="342900" indent="-342900" algn="l">
              <a:buFont typeface="+mj-lt"/>
              <a:buAutoNum type="arabicPeriod"/>
            </a:pPr>
            <a:r>
              <a:rPr lang="en-IN"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For Linux OS:</a:t>
            </a:r>
            <a:r>
              <a:rPr lang="en-IN"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Run the following commands after opening the terminal to install Nmap</a:t>
            </a:r>
          </a:p>
          <a:p>
            <a:pPr marL="342900" indent="-342900" algn="l">
              <a:buFont typeface="+mj-lt"/>
              <a:buAutoNum type="arabicPeriod"/>
            </a:pPr>
            <a:r>
              <a:rPr lang="en-IN"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CentOS/Fedora:</a:t>
            </a:r>
            <a:r>
              <a:rPr lang="en-IN"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sudo dnf install nmap</a:t>
            </a:r>
          </a:p>
          <a:p>
            <a:pPr marL="342900" indent="-342900" algn="l">
              <a:buFont typeface="+mj-lt"/>
              <a:buAutoNum type="arabicPeriod"/>
            </a:pPr>
            <a:r>
              <a:rPr lang="en-IN"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Ubuntu/Debian: </a:t>
            </a:r>
            <a:r>
              <a:rPr lang="en-IN"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sudo apt-get install nmap</a:t>
            </a:r>
          </a:p>
          <a:p>
            <a:endParaRPr lang="zh-TW" altLang="en-US" dirty="0"/>
          </a:p>
        </p:txBody>
      </p:sp>
      <p:sp>
        <p:nvSpPr>
          <p:cNvPr id="3" name="TextBox 2">
            <a:extLst>
              <a:ext uri="{FF2B5EF4-FFF2-40B4-BE49-F238E27FC236}">
                <a16:creationId xmlns:a16="http://schemas.microsoft.com/office/drawing/2014/main" id="{994DF361-BC20-4951-AF75-BA6AAE3DBAD8}"/>
              </a:ext>
            </a:extLst>
          </p:cNvPr>
          <p:cNvSpPr txBox="1"/>
          <p:nvPr/>
        </p:nvSpPr>
        <p:spPr>
          <a:xfrm>
            <a:off x="2734147" y="262550"/>
            <a:ext cx="5647229" cy="5232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800" dirty="0">
                <a:solidFill>
                  <a:schemeClr val="accent4">
                    <a:lumMod val="20000"/>
                    <a:lumOff val="80000"/>
                  </a:schemeClr>
                </a:solidFill>
                <a:latin typeface="Times New Roman" panose="02020603050405020304" pitchFamily="18" charset="0"/>
                <a:cs typeface="Times New Roman" panose="02020603050405020304" pitchFamily="18" charset="0"/>
              </a:rPr>
              <a:t>NMAP- NETWORK MAPPER</a:t>
            </a:r>
            <a:endParaRPr lang="zh-TW" altLang="en-US" sz="28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6722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sp>
        <p:nvSpPr>
          <p:cNvPr id="4" name="TextBox 3">
            <a:extLst>
              <a:ext uri="{FF2B5EF4-FFF2-40B4-BE49-F238E27FC236}">
                <a16:creationId xmlns:a16="http://schemas.microsoft.com/office/drawing/2014/main" id="{9C4E6AA8-A1D9-40CF-B674-65C3E4C1441A}"/>
              </a:ext>
            </a:extLst>
          </p:cNvPr>
          <p:cNvSpPr txBox="1"/>
          <p:nvPr/>
        </p:nvSpPr>
        <p:spPr>
          <a:xfrm>
            <a:off x="259861" y="1355912"/>
            <a:ext cx="11672277" cy="4524315"/>
          </a:xfrm>
          <a:prstGeom prst="rect">
            <a:avLst/>
          </a:prstGeom>
          <a:noFill/>
        </p:spPr>
        <p:txBody>
          <a:bodyPr wrap="square" rtlCol="0">
            <a:spAutoFit/>
          </a:bodyPr>
          <a:lstStyle/>
          <a:p>
            <a:pPr marL="342900" indent="-342900" algn="just">
              <a:buFont typeface="+mj-lt"/>
              <a:buAutoNum type="arabicPeriod"/>
            </a:pPr>
            <a:r>
              <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Scan every active IP address:</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We can get detailed information on every IP active on our network to determine whether an IP has been compromised. Nmap will tell us whether a legitimate service or an external hacker is using the IP.</a:t>
            </a:r>
          </a:p>
          <a:p>
            <a:pPr marL="342900" indent="-342900" algn="just">
              <a:buFont typeface="+mj-lt"/>
              <a:buAutoNum type="arabicPeriod"/>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Perform entire network scanning:</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We can get information on our network as a whole, including a list of live hosts and open ports and the OS of every connected device. Due to this, Nmap does a great job at monitoring our ongoing system and helping perform pen-testing.</a:t>
            </a:r>
          </a:p>
          <a:p>
            <a:pPr marL="342900" indent="-342900" algn="just">
              <a:buFont typeface="+mj-lt"/>
              <a:buAutoNum type="arabicPeriod"/>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Identify server vulnerabilities: </a:t>
            </a:r>
            <a:r>
              <a:rPr lang="en-US" altLang="zh-TW" b="1" dirty="0">
                <a:solidFill>
                  <a:schemeClr val="accent4">
                    <a:lumMod val="20000"/>
                    <a:lumOff val="80000"/>
                  </a:schemeClr>
                </a:solidFill>
                <a:latin typeface="Times New Roman" panose="02020603050405020304" pitchFamily="18" charset="0"/>
                <a:cs typeface="Times New Roman" panose="02020603050405020304" pitchFamily="18" charset="0"/>
              </a:rPr>
              <a:t> </a:t>
            </a: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We</a:t>
            </a:r>
            <a:r>
              <a:rPr lang="en-US" altLang="zh-TW" b="1" dirty="0">
                <a:solidFill>
                  <a:schemeClr val="accent4">
                    <a:lumMod val="20000"/>
                    <a:lumOff val="80000"/>
                  </a:schemeClr>
                </a:solidFill>
                <a:latin typeface="Times New Roman" panose="02020603050405020304" pitchFamily="18" charset="0"/>
                <a:cs typeface="Times New Roman" panose="02020603050405020304" pitchFamily="18" charset="0"/>
              </a:rPr>
              <a:t> </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can use the tool to scan our web server for any security gaps to protect personal and business websites. Nmap helps simulate the process a malicious agent would typically use to attack our website.</a:t>
            </a:r>
          </a:p>
          <a:p>
            <a:pPr marL="342900" indent="-342900" algn="just">
              <a:buFont typeface="+mj-lt"/>
              <a:buAutoNum type="arabicPeriod"/>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Develop visual mappings: </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Nmap has a graphical user interface known as Zenmap. </a:t>
            </a: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We</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can use it to create visual mappings of our network to facilitate better usability and reporting.</a:t>
            </a:r>
          </a:p>
          <a:p>
            <a:pPr marL="342900" indent="-342900" algn="just">
              <a:buFont typeface="+mj-lt"/>
              <a:buAutoNum type="arabicPeriod"/>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Automate system and vulnerability scans:</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Nmap has an incredible feature known as “Nmap Scripting Engine” (NSE). It's a scripting engine that lets us use a predefined set of scripts and automate networking features. Alternatively, we can write our own NSE scripts using the </a:t>
            </a:r>
            <a:r>
              <a:rPr lang="en-US" altLang="zh-TW" b="0" i="0" u="sng" dirty="0">
                <a:solidFill>
                  <a:schemeClr val="accent4">
                    <a:lumMod val="20000"/>
                    <a:lumOff val="80000"/>
                  </a:schemeClr>
                </a:solidFill>
                <a:effectLst/>
                <a:latin typeface="Times New Roman" panose="02020603050405020304" pitchFamily="18" charset="0"/>
                <a:cs typeface="Times New Roman" panose="02020603050405020304" pitchFamily="18" charset="0"/>
              </a:rPr>
              <a:t>Lua </a:t>
            </a:r>
            <a:r>
              <a:rPr lang="en-US" altLang="zh-TW" b="0" i="0" u="sng"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programming language</a:t>
            </a:r>
            <a:r>
              <a:rPr lang="en-US" altLang="zh-TW" b="0" i="0" u="sng" dirty="0">
                <a:solidFill>
                  <a:schemeClr val="accent4">
                    <a:lumMod val="20000"/>
                    <a:lumOff val="80000"/>
                  </a:schemeClr>
                </a:solidFill>
                <a:effectLst/>
                <a:latin typeface="Times New Roman" panose="02020603050405020304" pitchFamily="18" charset="0"/>
                <a:cs typeface="Times New Roman" panose="02020603050405020304" pitchFamily="18" charset="0"/>
              </a:rPr>
              <a:t> </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to make conclusions about the target host/service.</a:t>
            </a:r>
          </a:p>
        </p:txBody>
      </p:sp>
      <p:sp>
        <p:nvSpPr>
          <p:cNvPr id="6" name="Rectangle 4">
            <a:extLst>
              <a:ext uri="{FF2B5EF4-FFF2-40B4-BE49-F238E27FC236}">
                <a16:creationId xmlns:a16="http://schemas.microsoft.com/office/drawing/2014/main" id="{3BE48717-8459-4D7C-9E16-13414BCD71A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a:ln>
                  <a:noFill/>
                </a:ln>
                <a:solidFill>
                  <a:schemeClr val="tx1"/>
                </a:solidFill>
                <a:effectLst/>
                <a:latin typeface="Arial" panose="020B0604020202020204" pitchFamily="34" charset="0"/>
              </a:rPr>
            </a:b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7" name="AutoShape 2">
            <a:extLst>
              <a:ext uri="{FF2B5EF4-FFF2-40B4-BE49-F238E27FC236}">
                <a16:creationId xmlns:a16="http://schemas.microsoft.com/office/drawing/2014/main" id="{44154E4D-5B89-4F34-B186-0815FE3D712A}"/>
              </a:ext>
            </a:extLst>
          </p:cNvPr>
          <p:cNvSpPr>
            <a:spLocks noChangeAspect="1" noChangeArrowheads="1"/>
          </p:cNvSpPr>
          <p:nvPr/>
        </p:nvSpPr>
        <p:spPr bwMode="auto">
          <a:xfrm>
            <a:off x="50800" y="961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8" name="AutoShape 3">
            <a:extLst>
              <a:ext uri="{FF2B5EF4-FFF2-40B4-BE49-F238E27FC236}">
                <a16:creationId xmlns:a16="http://schemas.microsoft.com/office/drawing/2014/main" id="{745D4A56-ACA4-44AD-9B87-87511C9F18F5}"/>
              </a:ext>
            </a:extLst>
          </p:cNvPr>
          <p:cNvSpPr>
            <a:spLocks noChangeAspect="1" noChangeArrowheads="1"/>
          </p:cNvSpPr>
          <p:nvPr/>
        </p:nvSpPr>
        <p:spPr bwMode="auto">
          <a:xfrm>
            <a:off x="511175" y="9617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TextBox 9">
            <a:extLst>
              <a:ext uri="{FF2B5EF4-FFF2-40B4-BE49-F238E27FC236}">
                <a16:creationId xmlns:a16="http://schemas.microsoft.com/office/drawing/2014/main" id="{89FB84D2-5F30-46BA-8815-626BF1A0D0C4}"/>
              </a:ext>
            </a:extLst>
          </p:cNvPr>
          <p:cNvSpPr txBox="1"/>
          <p:nvPr/>
        </p:nvSpPr>
        <p:spPr>
          <a:xfrm>
            <a:off x="4146139" y="274220"/>
            <a:ext cx="3214328" cy="58477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3200" dirty="0">
                <a:solidFill>
                  <a:schemeClr val="accent4">
                    <a:lumMod val="20000"/>
                    <a:lumOff val="80000"/>
                  </a:schemeClr>
                </a:solidFill>
                <a:latin typeface="Times New Roman" panose="02020603050405020304" pitchFamily="18" charset="0"/>
                <a:cs typeface="Times New Roman" panose="02020603050405020304" pitchFamily="18" charset="0"/>
              </a:rPr>
              <a:t>Uses Of NMAP</a:t>
            </a:r>
            <a:endParaRPr lang="zh-TW" altLang="en-US" sz="32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0151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2" name="TextBox 1">
            <a:extLst>
              <a:ext uri="{FF2B5EF4-FFF2-40B4-BE49-F238E27FC236}">
                <a16:creationId xmlns:a16="http://schemas.microsoft.com/office/drawing/2014/main" id="{CF581198-F3B4-4680-939D-F86735892CA8}"/>
              </a:ext>
            </a:extLst>
          </p:cNvPr>
          <p:cNvSpPr txBox="1"/>
          <p:nvPr/>
        </p:nvSpPr>
        <p:spPr>
          <a:xfrm>
            <a:off x="3195781" y="534314"/>
            <a:ext cx="6003637" cy="861774"/>
          </a:xfrm>
          <a:prstGeom prst="rect">
            <a:avLst/>
          </a:prstGeom>
          <a:noFill/>
        </p:spPr>
        <p:txBody>
          <a:bodyPr wrap="square" rtlCol="0">
            <a:spAutoFit/>
          </a:bodyPr>
          <a:lstStyle/>
          <a:p>
            <a:pPr algn="ctr"/>
            <a:r>
              <a:rPr lang="en-US" altLang="zh-TW" sz="3200" b="1" dirty="0">
                <a:solidFill>
                  <a:schemeClr val="accent4">
                    <a:lumMod val="20000"/>
                    <a:lumOff val="80000"/>
                  </a:schemeClr>
                </a:solidFill>
                <a:latin typeface="Times New Roman" panose="02020603050405020304" pitchFamily="18" charset="0"/>
                <a:cs typeface="Times New Roman" panose="02020603050405020304" pitchFamily="18" charset="0"/>
              </a:rPr>
              <a:t>INTERNSHIP GOALS  </a:t>
            </a:r>
          </a:p>
          <a:p>
            <a:pPr algn="ctr"/>
            <a:endParaRPr lang="zh-TW" altLang="en-US" dirty="0"/>
          </a:p>
        </p:txBody>
      </p:sp>
      <p:sp>
        <p:nvSpPr>
          <p:cNvPr id="3" name="TextBox 2">
            <a:extLst>
              <a:ext uri="{FF2B5EF4-FFF2-40B4-BE49-F238E27FC236}">
                <a16:creationId xmlns:a16="http://schemas.microsoft.com/office/drawing/2014/main" id="{B422641C-29F3-4ACC-81B5-637D073B16DD}"/>
              </a:ext>
            </a:extLst>
          </p:cNvPr>
          <p:cNvSpPr txBox="1"/>
          <p:nvPr/>
        </p:nvSpPr>
        <p:spPr>
          <a:xfrm>
            <a:off x="374072" y="1570181"/>
            <a:ext cx="11443855" cy="4167173"/>
          </a:xfrm>
          <a:prstGeom prst="rect">
            <a:avLst/>
          </a:prstGeom>
          <a:noFill/>
        </p:spPr>
        <p:txBody>
          <a:bodyPr wrap="square" rtlCol="0">
            <a:spAutoFit/>
          </a:bodyPr>
          <a:lstStyle/>
          <a:p>
            <a:r>
              <a:rPr lang="en-US" altLang="zh-TW" sz="2400" dirty="0">
                <a:solidFill>
                  <a:schemeClr val="accent4">
                    <a:lumMod val="20000"/>
                    <a:lumOff val="80000"/>
                  </a:schemeClr>
                </a:solidFill>
                <a:latin typeface="Times New Roman" panose="02020603050405020304" pitchFamily="18" charset="0"/>
                <a:cs typeface="Times New Roman" panose="02020603050405020304" pitchFamily="18" charset="0"/>
              </a:rPr>
              <a:t>1) To read the MITRE Engage documents; each one of us needs to select one of the goals (Expose, Affect, and Elicit) to study deeper and define each action under these goals in detail. </a:t>
            </a:r>
          </a:p>
          <a:p>
            <a:endParaRPr lang="en-IN" altLang="zh-TW" sz="2400"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US" altLang="zh-TW" sz="2400" dirty="0">
                <a:solidFill>
                  <a:schemeClr val="accent4">
                    <a:lumMod val="20000"/>
                    <a:lumOff val="80000"/>
                  </a:schemeClr>
                </a:solidFill>
                <a:latin typeface="Times New Roman" panose="02020603050405020304" pitchFamily="18" charset="0"/>
                <a:cs typeface="Times New Roman" panose="02020603050405020304" pitchFamily="18" charset="0"/>
              </a:rPr>
              <a:t>2) Propose possible actions to be implemented in SSH honeypot and AD honeypot. There are about 10 to 20 actions listed under each goal. Try to propose corresponding actions for these two honeypots.</a:t>
            </a:r>
          </a:p>
          <a:p>
            <a:endParaRPr lang="en-US" altLang="zh-TW" sz="2400"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US" altLang="zh-TW" sz="2400" dirty="0">
                <a:solidFill>
                  <a:schemeClr val="accent4">
                    <a:lumMod val="20000"/>
                    <a:lumOff val="80000"/>
                  </a:schemeClr>
                </a:solidFill>
                <a:latin typeface="Times New Roman" panose="02020603050405020304" pitchFamily="18" charset="0"/>
                <a:cs typeface="Times New Roman" panose="02020603050405020304" pitchFamily="18" charset="0"/>
              </a:rPr>
              <a:t>3) Real implementation: Each of us need to implement at least four actions according to your design in (2) in the real honeypots.</a:t>
            </a:r>
          </a:p>
          <a:p>
            <a:endParaRPr lang="zh-TW" altLang="en-US" dirty="0"/>
          </a:p>
        </p:txBody>
      </p:sp>
    </p:spTree>
    <p:extLst>
      <p:ext uri="{BB962C8B-B14F-4D97-AF65-F5344CB8AC3E}">
        <p14:creationId xmlns:p14="http://schemas.microsoft.com/office/powerpoint/2010/main" val="171253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104628"/>
            <a:ext cx="12192000" cy="6863040"/>
          </a:xfrm>
          <a:prstGeom prst="rect">
            <a:avLst/>
          </a:prstGeom>
        </p:spPr>
      </p:pic>
      <p:sp>
        <p:nvSpPr>
          <p:cNvPr id="2" name="TextBox 1">
            <a:extLst>
              <a:ext uri="{FF2B5EF4-FFF2-40B4-BE49-F238E27FC236}">
                <a16:creationId xmlns:a16="http://schemas.microsoft.com/office/drawing/2014/main" id="{B50AAE49-9A8A-4C16-B64F-0E8E62F2706E}"/>
              </a:ext>
            </a:extLst>
          </p:cNvPr>
          <p:cNvSpPr txBox="1"/>
          <p:nvPr/>
        </p:nvSpPr>
        <p:spPr>
          <a:xfrm>
            <a:off x="2874475" y="292336"/>
            <a:ext cx="5622202" cy="738664"/>
          </a:xfrm>
          <a:prstGeom prst="rect">
            <a:avLst/>
          </a:prstGeom>
          <a:noFill/>
        </p:spPr>
        <p:txBody>
          <a:bodyPr wrap="square" rtlCol="0">
            <a:spAutoFit/>
          </a:bodyPr>
          <a:lstStyle/>
          <a:p>
            <a:pPr algn="ctr"/>
            <a:r>
              <a:rPr lang="en-IN" altLang="zh-TW" sz="2400"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NMAP Commands Cheat Sheet</a:t>
            </a:r>
          </a:p>
          <a:p>
            <a:endParaRPr lang="zh-TW" altLang="en-US" dirty="0"/>
          </a:p>
        </p:txBody>
      </p:sp>
      <p:sp>
        <p:nvSpPr>
          <p:cNvPr id="5" name="TextBox 4">
            <a:extLst>
              <a:ext uri="{FF2B5EF4-FFF2-40B4-BE49-F238E27FC236}">
                <a16:creationId xmlns:a16="http://schemas.microsoft.com/office/drawing/2014/main" id="{C88D406E-D419-4F13-9A2F-56E98DE4FA1D}"/>
              </a:ext>
            </a:extLst>
          </p:cNvPr>
          <p:cNvSpPr txBox="1"/>
          <p:nvPr/>
        </p:nvSpPr>
        <p:spPr>
          <a:xfrm>
            <a:off x="362138" y="958789"/>
            <a:ext cx="4445252" cy="400110"/>
          </a:xfrm>
          <a:prstGeom prst="rect">
            <a:avLst/>
          </a:prstGeom>
          <a:noFill/>
        </p:spPr>
        <p:txBody>
          <a:bodyPr wrap="square" rtlCol="0">
            <a:spAutoFit/>
          </a:bodyPr>
          <a:lstStyle/>
          <a:p>
            <a:r>
              <a:rPr lang="en-IN" altLang="zh-TW" sz="2000"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1. Nmap commands for Port Selection:</a:t>
            </a:r>
            <a:endParaRPr lang="zh-TW" altLang="en-US" sz="20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graphicFrame>
        <p:nvGraphicFramePr>
          <p:cNvPr id="6" name="Table 6">
            <a:extLst>
              <a:ext uri="{FF2B5EF4-FFF2-40B4-BE49-F238E27FC236}">
                <a16:creationId xmlns:a16="http://schemas.microsoft.com/office/drawing/2014/main" id="{1FBAC16D-C457-41FB-8A32-2FB2513CAB3E}"/>
              </a:ext>
            </a:extLst>
          </p:cNvPr>
          <p:cNvGraphicFramePr>
            <a:graphicFrameLocks noGrp="1"/>
          </p:cNvGraphicFramePr>
          <p:nvPr>
            <p:extLst>
              <p:ext uri="{D42A27DB-BD31-4B8C-83A1-F6EECF244321}">
                <p14:modId xmlns:p14="http://schemas.microsoft.com/office/powerpoint/2010/main" val="4135696230"/>
              </p:ext>
            </p:extLst>
          </p:nvPr>
        </p:nvGraphicFramePr>
        <p:xfrm>
          <a:off x="876678" y="1358899"/>
          <a:ext cx="9752091" cy="2103120"/>
        </p:xfrm>
        <a:graphic>
          <a:graphicData uri="http://schemas.openxmlformats.org/drawingml/2006/table">
            <a:tbl>
              <a:tblPr firstRow="1" bandRow="1">
                <a:tableStyleId>{D7AC3CCA-C797-4891-BE02-D94E43425B78}</a:tableStyleId>
              </a:tblPr>
              <a:tblGrid>
                <a:gridCol w="5493031">
                  <a:extLst>
                    <a:ext uri="{9D8B030D-6E8A-4147-A177-3AD203B41FA5}">
                      <a16:colId xmlns:a16="http://schemas.microsoft.com/office/drawing/2014/main" val="1514523247"/>
                    </a:ext>
                  </a:extLst>
                </a:gridCol>
                <a:gridCol w="4259060">
                  <a:extLst>
                    <a:ext uri="{9D8B030D-6E8A-4147-A177-3AD203B41FA5}">
                      <a16:colId xmlns:a16="http://schemas.microsoft.com/office/drawing/2014/main" val="3947497112"/>
                    </a:ext>
                  </a:extLst>
                </a:gridCol>
              </a:tblGrid>
              <a:tr h="360018">
                <a:tc>
                  <a:txBody>
                    <a:bodyPr/>
                    <a:lstStyle/>
                    <a:p>
                      <a:r>
                        <a:rPr lang="en-IN" altLang="zh-TW" sz="1800" b="1" i="0" kern="1200" dirty="0">
                          <a:solidFill>
                            <a:schemeClr val="dk1"/>
                          </a:solidFill>
                          <a:effectLst/>
                          <a:latin typeface="Times New Roman" panose="02020603050405020304" pitchFamily="18" charset="0"/>
                          <a:ea typeface="+mn-ea"/>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IN" altLang="zh-TW" sz="1800" b="1" i="0" kern="1200" dirty="0">
                          <a:solidFill>
                            <a:schemeClr val="dk1"/>
                          </a:solidFill>
                          <a:effectLst/>
                          <a:latin typeface="Times New Roman" panose="02020603050405020304" pitchFamily="18" charset="0"/>
                          <a:ea typeface="+mn-ea"/>
                          <a:cs typeface="Times New Roman" panose="02020603050405020304" pitchFamily="18" charset="0"/>
                        </a:rPr>
                        <a:t>Commands</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4725979"/>
                  </a:ext>
                </a:extLst>
              </a:tr>
              <a:tr h="360018">
                <a:tc>
                  <a:txBody>
                    <a:bodyPr/>
                    <a:lstStyle/>
                    <a:p>
                      <a:r>
                        <a:rPr lang="en-US" sz="1800" dirty="0">
                          <a:effectLst/>
                          <a:latin typeface="Times New Roman" panose="02020603050405020304" pitchFamily="18" charset="0"/>
                          <a:cs typeface="Times New Roman" panose="02020603050405020304" pitchFamily="18" charset="0"/>
                        </a:rPr>
                        <a:t>1. To scan a single port using Nmap:</a:t>
                      </a:r>
                    </a:p>
                  </a:txBody>
                  <a:tcPr anchor="ctr"/>
                </a:tc>
                <a:tc>
                  <a:txBody>
                    <a:bodyPr/>
                    <a:lstStyle/>
                    <a:p>
                      <a:r>
                        <a:rPr lang="en-IN" sz="1800">
                          <a:effectLst/>
                          <a:latin typeface="Times New Roman" panose="02020603050405020304" pitchFamily="18" charset="0"/>
                          <a:cs typeface="Times New Roman" panose="02020603050405020304" pitchFamily="18" charset="0"/>
                        </a:rPr>
                        <a:t>nmap -p 8 192.168.1.1</a:t>
                      </a:r>
                    </a:p>
                  </a:txBody>
                  <a:tcPr anchor="ctr"/>
                </a:tc>
                <a:extLst>
                  <a:ext uri="{0D108BD9-81ED-4DB2-BD59-A6C34878D82A}">
                    <a16:rowId xmlns:a16="http://schemas.microsoft.com/office/drawing/2014/main" val="454619627"/>
                  </a:ext>
                </a:extLst>
              </a:tr>
              <a:tr h="360018">
                <a:tc>
                  <a:txBody>
                    <a:bodyPr/>
                    <a:lstStyle/>
                    <a:p>
                      <a:r>
                        <a:rPr lang="en-US" sz="1800" dirty="0">
                          <a:effectLst/>
                          <a:latin typeface="Times New Roman" panose="02020603050405020304" pitchFamily="18" charset="0"/>
                          <a:cs typeface="Times New Roman" panose="02020603050405020304" pitchFamily="18" charset="0"/>
                        </a:rPr>
                        <a:t>2. To scan a range of ports using Nmap:</a:t>
                      </a:r>
                    </a:p>
                  </a:txBody>
                  <a:tcPr anchor="ctr"/>
                </a:tc>
                <a:tc>
                  <a:txBody>
                    <a:bodyPr/>
                    <a:lstStyle/>
                    <a:p>
                      <a:r>
                        <a:rPr lang="en-IN" sz="1800" dirty="0">
                          <a:effectLst/>
                          <a:latin typeface="Times New Roman" panose="02020603050405020304" pitchFamily="18" charset="0"/>
                          <a:cs typeface="Times New Roman" panose="02020603050405020304" pitchFamily="18" charset="0"/>
                        </a:rPr>
                        <a:t>nmap -p 1-20 192.168.1.1</a:t>
                      </a:r>
                    </a:p>
                  </a:txBody>
                  <a:tcPr anchor="ctr"/>
                </a:tc>
                <a:extLst>
                  <a:ext uri="{0D108BD9-81ED-4DB2-BD59-A6C34878D82A}">
                    <a16:rowId xmlns:a16="http://schemas.microsoft.com/office/drawing/2014/main" val="3722854823"/>
                  </a:ext>
                </a:extLst>
              </a:tr>
              <a:tr h="360018">
                <a:tc>
                  <a:txBody>
                    <a:bodyPr/>
                    <a:lstStyle/>
                    <a:p>
                      <a:r>
                        <a:rPr lang="en-US" sz="1800" dirty="0">
                          <a:effectLst/>
                          <a:latin typeface="Times New Roman" panose="02020603050405020304" pitchFamily="18" charset="0"/>
                          <a:cs typeface="Times New Roman" panose="02020603050405020304" pitchFamily="18" charset="0"/>
                        </a:rPr>
                        <a:t>3. For scanning common ports of the network:</a:t>
                      </a:r>
                    </a:p>
                  </a:txBody>
                  <a:tcPr anchor="ctr"/>
                </a:tc>
                <a:tc>
                  <a:txBody>
                    <a:bodyPr/>
                    <a:lstStyle/>
                    <a:p>
                      <a:r>
                        <a:rPr lang="en-IN" sz="1800" dirty="0">
                          <a:effectLst/>
                          <a:latin typeface="Times New Roman" panose="02020603050405020304" pitchFamily="18" charset="0"/>
                          <a:cs typeface="Times New Roman" panose="02020603050405020304" pitchFamily="18" charset="0"/>
                        </a:rPr>
                        <a:t>nmap -F 192.168.1.1</a:t>
                      </a:r>
                    </a:p>
                  </a:txBody>
                  <a:tcPr anchor="ctr"/>
                </a:tc>
                <a:extLst>
                  <a:ext uri="{0D108BD9-81ED-4DB2-BD59-A6C34878D82A}">
                    <a16:rowId xmlns:a16="http://schemas.microsoft.com/office/drawing/2014/main" val="2958195634"/>
                  </a:ext>
                </a:extLst>
              </a:tr>
              <a:tr h="630031">
                <a:tc>
                  <a:txBody>
                    <a:bodyPr/>
                    <a:lstStyle/>
                    <a:p>
                      <a:pPr algn="l"/>
                      <a:r>
                        <a:rPr lang="en-US" sz="1800" b="0" i="0" dirty="0">
                          <a:solidFill>
                            <a:schemeClr val="tx1"/>
                          </a:solidFill>
                          <a:effectLst/>
                          <a:latin typeface="Times New Roman" panose="02020603050405020304" pitchFamily="18" charset="0"/>
                          <a:cs typeface="Times New Roman" panose="02020603050405020304" pitchFamily="18" charset="0"/>
                        </a:rPr>
                        <a:t>4. If you want to scan all the 65532 ports of the network, then use the corresponding command:</a:t>
                      </a:r>
                    </a:p>
                  </a:txBody>
                  <a:tcPr anchor="ctr"/>
                </a:tc>
                <a:tc>
                  <a:txBody>
                    <a:bodyPr/>
                    <a:lstStyle/>
                    <a:p>
                      <a:pPr algn="l"/>
                      <a:r>
                        <a:rPr lang="en-IN" sz="1800" b="0" i="0" dirty="0">
                          <a:solidFill>
                            <a:schemeClr val="tx1"/>
                          </a:solidFill>
                          <a:effectLst/>
                          <a:latin typeface="Times New Roman" panose="02020603050405020304" pitchFamily="18" charset="0"/>
                          <a:cs typeface="Times New Roman" panose="02020603050405020304" pitchFamily="18" charset="0"/>
                        </a:rPr>
                        <a:t>nmap -p- 192.168.1.1</a:t>
                      </a:r>
                    </a:p>
                  </a:txBody>
                  <a:tcPr anchor="ctr"/>
                </a:tc>
                <a:extLst>
                  <a:ext uri="{0D108BD9-81ED-4DB2-BD59-A6C34878D82A}">
                    <a16:rowId xmlns:a16="http://schemas.microsoft.com/office/drawing/2014/main" val="2670089"/>
                  </a:ext>
                </a:extLst>
              </a:tr>
            </a:tbl>
          </a:graphicData>
        </a:graphic>
      </p:graphicFrame>
      <p:sp>
        <p:nvSpPr>
          <p:cNvPr id="7" name="TextBox 6">
            <a:extLst>
              <a:ext uri="{FF2B5EF4-FFF2-40B4-BE49-F238E27FC236}">
                <a16:creationId xmlns:a16="http://schemas.microsoft.com/office/drawing/2014/main" id="{A5A42588-3117-440D-BF91-11F7CE1457CD}"/>
              </a:ext>
            </a:extLst>
          </p:cNvPr>
          <p:cNvSpPr txBox="1"/>
          <p:nvPr/>
        </p:nvSpPr>
        <p:spPr>
          <a:xfrm>
            <a:off x="362138" y="3625984"/>
            <a:ext cx="5024674" cy="369332"/>
          </a:xfrm>
          <a:prstGeom prst="rect">
            <a:avLst/>
          </a:prstGeom>
          <a:noFill/>
        </p:spPr>
        <p:txBody>
          <a:bodyPr wrap="square" rtlCol="0">
            <a:spAutoFit/>
          </a:bodyPr>
          <a:lstStyle/>
          <a:p>
            <a:r>
              <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2. Nmap Commands for Target Selection:</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graphicFrame>
        <p:nvGraphicFramePr>
          <p:cNvPr id="11" name="Table 6">
            <a:extLst>
              <a:ext uri="{FF2B5EF4-FFF2-40B4-BE49-F238E27FC236}">
                <a16:creationId xmlns:a16="http://schemas.microsoft.com/office/drawing/2014/main" id="{8DF4074B-EBDB-4C58-B6C6-E51A4980DCE4}"/>
              </a:ext>
            </a:extLst>
          </p:cNvPr>
          <p:cNvGraphicFramePr>
            <a:graphicFrameLocks noGrp="1"/>
          </p:cNvGraphicFramePr>
          <p:nvPr>
            <p:extLst>
              <p:ext uri="{D42A27DB-BD31-4B8C-83A1-F6EECF244321}">
                <p14:modId xmlns:p14="http://schemas.microsoft.com/office/powerpoint/2010/main" val="774881015"/>
              </p:ext>
            </p:extLst>
          </p:nvPr>
        </p:nvGraphicFramePr>
        <p:xfrm>
          <a:off x="876678" y="4128472"/>
          <a:ext cx="9752091" cy="2103120"/>
        </p:xfrm>
        <a:graphic>
          <a:graphicData uri="http://schemas.openxmlformats.org/drawingml/2006/table">
            <a:tbl>
              <a:tblPr firstRow="1" bandRow="1">
                <a:tableStyleId>{D7AC3CCA-C797-4891-BE02-D94E43425B78}</a:tableStyleId>
              </a:tblPr>
              <a:tblGrid>
                <a:gridCol w="5493031">
                  <a:extLst>
                    <a:ext uri="{9D8B030D-6E8A-4147-A177-3AD203B41FA5}">
                      <a16:colId xmlns:a16="http://schemas.microsoft.com/office/drawing/2014/main" val="1514523247"/>
                    </a:ext>
                  </a:extLst>
                </a:gridCol>
                <a:gridCol w="4259060">
                  <a:extLst>
                    <a:ext uri="{9D8B030D-6E8A-4147-A177-3AD203B41FA5}">
                      <a16:colId xmlns:a16="http://schemas.microsoft.com/office/drawing/2014/main" val="3947497112"/>
                    </a:ext>
                  </a:extLst>
                </a:gridCol>
              </a:tblGrid>
              <a:tr h="360018">
                <a:tc>
                  <a:txBody>
                    <a:bodyPr/>
                    <a:lstStyle/>
                    <a:p>
                      <a:r>
                        <a:rPr lang="en-IN" altLang="zh-TW" sz="1800" b="1" i="0" kern="1200" dirty="0">
                          <a:solidFill>
                            <a:schemeClr val="dk1"/>
                          </a:solidFill>
                          <a:effectLst/>
                          <a:latin typeface="Times New Roman" panose="02020603050405020304" pitchFamily="18" charset="0"/>
                          <a:ea typeface="+mn-ea"/>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IN" altLang="zh-TW" sz="1800" b="1" i="0" kern="1200" dirty="0">
                          <a:solidFill>
                            <a:schemeClr val="dk1"/>
                          </a:solidFill>
                          <a:effectLst/>
                          <a:latin typeface="Times New Roman" panose="02020603050405020304" pitchFamily="18" charset="0"/>
                          <a:ea typeface="+mn-ea"/>
                          <a:cs typeface="Times New Roman" panose="02020603050405020304" pitchFamily="18" charset="0"/>
                        </a:rPr>
                        <a:t>Commands</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4725979"/>
                  </a:ext>
                </a:extLst>
              </a:tr>
              <a:tr h="360018">
                <a:tc>
                  <a:txBody>
                    <a:bodyPr/>
                    <a:lstStyle/>
                    <a:p>
                      <a:r>
                        <a:rPr lang="en-US" dirty="0">
                          <a:effectLst/>
                          <a:latin typeface="Times New Roman" panose="02020603050405020304" pitchFamily="18" charset="0"/>
                          <a:cs typeface="Times New Roman" panose="02020603050405020304" pitchFamily="18" charset="0"/>
                        </a:rPr>
                        <a:t>1. To scan a single IP host:</a:t>
                      </a:r>
                    </a:p>
                  </a:txBody>
                  <a:tcPr anchor="ctr"/>
                </a:tc>
                <a:tc>
                  <a:txBody>
                    <a:bodyPr/>
                    <a:lstStyle/>
                    <a:p>
                      <a:r>
                        <a:rPr lang="en-IN">
                          <a:effectLst/>
                          <a:latin typeface="Times New Roman" panose="02020603050405020304" pitchFamily="18" charset="0"/>
                          <a:cs typeface="Times New Roman" panose="02020603050405020304" pitchFamily="18" charset="0"/>
                        </a:rPr>
                        <a:t>nmap 192.168.1.1</a:t>
                      </a:r>
                    </a:p>
                  </a:txBody>
                  <a:tcPr anchor="ctr"/>
                </a:tc>
                <a:extLst>
                  <a:ext uri="{0D108BD9-81ED-4DB2-BD59-A6C34878D82A}">
                    <a16:rowId xmlns:a16="http://schemas.microsoft.com/office/drawing/2014/main" val="454619627"/>
                  </a:ext>
                </a:extLst>
              </a:tr>
              <a:tr h="360018">
                <a:tc>
                  <a:txBody>
                    <a:bodyPr/>
                    <a:lstStyle/>
                    <a:p>
                      <a:r>
                        <a:rPr lang="en-US" dirty="0">
                          <a:effectLst/>
                          <a:latin typeface="Times New Roman" panose="02020603050405020304" pitchFamily="18" charset="0"/>
                          <a:cs typeface="Times New Roman" panose="02020603050405020304" pitchFamily="18" charset="0"/>
                        </a:rPr>
                        <a:t>2. For scanning the range of IPs:</a:t>
                      </a:r>
                    </a:p>
                  </a:txBody>
                  <a:tcPr anchor="ctr"/>
                </a:tc>
                <a:tc>
                  <a:txBody>
                    <a:bodyPr/>
                    <a:lstStyle/>
                    <a:p>
                      <a:r>
                        <a:rPr lang="en-IN">
                          <a:effectLst/>
                          <a:latin typeface="Times New Roman" panose="02020603050405020304" pitchFamily="18" charset="0"/>
                          <a:cs typeface="Times New Roman" panose="02020603050405020304" pitchFamily="18" charset="0"/>
                        </a:rPr>
                        <a:t>nmap 192.168.1.1-15</a:t>
                      </a:r>
                    </a:p>
                  </a:txBody>
                  <a:tcPr anchor="ctr"/>
                </a:tc>
                <a:extLst>
                  <a:ext uri="{0D108BD9-81ED-4DB2-BD59-A6C34878D82A}">
                    <a16:rowId xmlns:a16="http://schemas.microsoft.com/office/drawing/2014/main" val="1653484424"/>
                  </a:ext>
                </a:extLst>
              </a:tr>
              <a:tr h="360018">
                <a:tc>
                  <a:txBody>
                    <a:bodyPr/>
                    <a:lstStyle/>
                    <a:p>
                      <a:r>
                        <a:rPr lang="en-US" dirty="0">
                          <a:effectLst/>
                          <a:latin typeface="Times New Roman" panose="02020603050405020304" pitchFamily="18" charset="0"/>
                          <a:cs typeface="Times New Roman" panose="02020603050405020304" pitchFamily="18" charset="0"/>
                        </a:rPr>
                        <a:t>3. If you want to scan a single host:</a:t>
                      </a:r>
                    </a:p>
                  </a:txBody>
                  <a:tcPr anchor="ctr"/>
                </a:tc>
                <a:tc>
                  <a:txBody>
                    <a:bodyPr/>
                    <a:lstStyle/>
                    <a:p>
                      <a:r>
                        <a:rPr lang="en-IN">
                          <a:effectLst/>
                          <a:latin typeface="Times New Roman" panose="02020603050405020304" pitchFamily="18" charset="0"/>
                          <a:cs typeface="Times New Roman" panose="02020603050405020304" pitchFamily="18" charset="0"/>
                        </a:rPr>
                        <a:t>nmap www.&lt;hostname&gt;.com</a:t>
                      </a:r>
                    </a:p>
                  </a:txBody>
                  <a:tcPr anchor="ctr"/>
                </a:tc>
                <a:extLst>
                  <a:ext uri="{0D108BD9-81ED-4DB2-BD59-A6C34878D82A}">
                    <a16:rowId xmlns:a16="http://schemas.microsoft.com/office/drawing/2014/main" val="3722854823"/>
                  </a:ext>
                </a:extLst>
              </a:tr>
              <a:tr h="360236">
                <a:tc>
                  <a:txBody>
                    <a:bodyPr/>
                    <a:lstStyle/>
                    <a:p>
                      <a:r>
                        <a:rPr lang="en-US" dirty="0">
                          <a:effectLst/>
                          <a:latin typeface="Times New Roman" panose="02020603050405020304" pitchFamily="18" charset="0"/>
                          <a:cs typeface="Times New Roman" panose="02020603050405020304" pitchFamily="18" charset="0"/>
                        </a:rPr>
                        <a:t>4. For scanning targets from text file, you should use the corresponding Nmap command:</a:t>
                      </a:r>
                    </a:p>
                  </a:txBody>
                  <a:tcPr anchor="ctr"/>
                </a:tc>
                <a:tc>
                  <a:txBody>
                    <a:bodyPr/>
                    <a:lstStyle/>
                    <a:p>
                      <a:r>
                        <a:rPr lang="en-IN" dirty="0">
                          <a:effectLst/>
                          <a:latin typeface="Times New Roman" panose="02020603050405020304" pitchFamily="18" charset="0"/>
                          <a:cs typeface="Times New Roman" panose="02020603050405020304" pitchFamily="18" charset="0"/>
                        </a:rPr>
                        <a:t>nmap -iL target-ip-lists.txt</a:t>
                      </a:r>
                    </a:p>
                  </a:txBody>
                  <a:tcPr anchor="ctr"/>
                </a:tc>
                <a:extLst>
                  <a:ext uri="{0D108BD9-81ED-4DB2-BD59-A6C34878D82A}">
                    <a16:rowId xmlns:a16="http://schemas.microsoft.com/office/drawing/2014/main" val="2670089"/>
                  </a:ext>
                </a:extLst>
              </a:tr>
            </a:tbl>
          </a:graphicData>
        </a:graphic>
      </p:graphicFrame>
    </p:spTree>
    <p:extLst>
      <p:ext uri="{BB962C8B-B14F-4D97-AF65-F5344CB8AC3E}">
        <p14:creationId xmlns:p14="http://schemas.microsoft.com/office/powerpoint/2010/main" val="3688903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276644"/>
            <a:ext cx="12192000" cy="6863040"/>
          </a:xfrm>
          <a:prstGeom prst="rect">
            <a:avLst/>
          </a:prstGeom>
        </p:spPr>
      </p:pic>
      <p:sp>
        <p:nvSpPr>
          <p:cNvPr id="2" name="TextBox 1">
            <a:extLst>
              <a:ext uri="{FF2B5EF4-FFF2-40B4-BE49-F238E27FC236}">
                <a16:creationId xmlns:a16="http://schemas.microsoft.com/office/drawing/2014/main" id="{B50AAE49-9A8A-4C16-B64F-0E8E62F2706E}"/>
              </a:ext>
            </a:extLst>
          </p:cNvPr>
          <p:cNvSpPr txBox="1"/>
          <p:nvPr/>
        </p:nvSpPr>
        <p:spPr>
          <a:xfrm>
            <a:off x="2997520" y="151434"/>
            <a:ext cx="5622202" cy="738664"/>
          </a:xfrm>
          <a:prstGeom prst="rect">
            <a:avLst/>
          </a:prstGeom>
          <a:noFill/>
        </p:spPr>
        <p:txBody>
          <a:bodyPr wrap="square" rtlCol="0">
            <a:spAutoFit/>
          </a:bodyPr>
          <a:lstStyle/>
          <a:p>
            <a:pPr algn="ctr"/>
            <a:r>
              <a:rPr lang="en-IN" altLang="zh-TW" sz="2400"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NMAP Commands Cheat Sheet</a:t>
            </a:r>
          </a:p>
          <a:p>
            <a:endParaRPr lang="zh-TW" altLang="en-US" dirty="0"/>
          </a:p>
        </p:txBody>
      </p:sp>
      <p:sp>
        <p:nvSpPr>
          <p:cNvPr id="5" name="TextBox 4">
            <a:extLst>
              <a:ext uri="{FF2B5EF4-FFF2-40B4-BE49-F238E27FC236}">
                <a16:creationId xmlns:a16="http://schemas.microsoft.com/office/drawing/2014/main" id="{C88D406E-D419-4F13-9A2F-56E98DE4FA1D}"/>
              </a:ext>
            </a:extLst>
          </p:cNvPr>
          <p:cNvSpPr txBox="1"/>
          <p:nvPr/>
        </p:nvSpPr>
        <p:spPr>
          <a:xfrm>
            <a:off x="362138" y="813566"/>
            <a:ext cx="5839486" cy="400110"/>
          </a:xfrm>
          <a:prstGeom prst="rect">
            <a:avLst/>
          </a:prstGeom>
          <a:noFill/>
        </p:spPr>
        <p:txBody>
          <a:bodyPr wrap="square" rtlCol="0">
            <a:spAutoFit/>
          </a:bodyPr>
          <a:lstStyle/>
          <a:p>
            <a:r>
              <a:rPr lang="en-IN" altLang="zh-TW" sz="2000" b="1" dirty="0">
                <a:solidFill>
                  <a:schemeClr val="accent4">
                    <a:lumMod val="20000"/>
                    <a:lumOff val="80000"/>
                  </a:schemeClr>
                </a:solidFill>
                <a:latin typeface="Times New Roman" panose="02020603050405020304" pitchFamily="18" charset="0"/>
                <a:cs typeface="Times New Roman" panose="02020603050405020304" pitchFamily="18" charset="0"/>
              </a:rPr>
              <a:t>3</a:t>
            </a:r>
            <a:r>
              <a:rPr lang="en-IN"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 </a:t>
            </a:r>
            <a:r>
              <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Nmap commands for OS and Version Detection:</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graphicFrame>
        <p:nvGraphicFramePr>
          <p:cNvPr id="6" name="Table 6">
            <a:extLst>
              <a:ext uri="{FF2B5EF4-FFF2-40B4-BE49-F238E27FC236}">
                <a16:creationId xmlns:a16="http://schemas.microsoft.com/office/drawing/2014/main" id="{1FBAC16D-C457-41FB-8A32-2FB2513CAB3E}"/>
              </a:ext>
            </a:extLst>
          </p:cNvPr>
          <p:cNvGraphicFramePr>
            <a:graphicFrameLocks noGrp="1"/>
          </p:cNvGraphicFramePr>
          <p:nvPr>
            <p:extLst>
              <p:ext uri="{D42A27DB-BD31-4B8C-83A1-F6EECF244321}">
                <p14:modId xmlns:p14="http://schemas.microsoft.com/office/powerpoint/2010/main" val="3903733336"/>
              </p:ext>
            </p:extLst>
          </p:nvPr>
        </p:nvGraphicFramePr>
        <p:xfrm>
          <a:off x="876677" y="1325157"/>
          <a:ext cx="9661556" cy="1463040"/>
        </p:xfrm>
        <a:graphic>
          <a:graphicData uri="http://schemas.openxmlformats.org/drawingml/2006/table">
            <a:tbl>
              <a:tblPr firstRow="1" bandRow="1">
                <a:tableStyleId>{D7AC3CCA-C797-4891-BE02-D94E43425B78}</a:tableStyleId>
              </a:tblPr>
              <a:tblGrid>
                <a:gridCol w="5442036">
                  <a:extLst>
                    <a:ext uri="{9D8B030D-6E8A-4147-A177-3AD203B41FA5}">
                      <a16:colId xmlns:a16="http://schemas.microsoft.com/office/drawing/2014/main" val="1514523247"/>
                    </a:ext>
                  </a:extLst>
                </a:gridCol>
                <a:gridCol w="4219520">
                  <a:extLst>
                    <a:ext uri="{9D8B030D-6E8A-4147-A177-3AD203B41FA5}">
                      <a16:colId xmlns:a16="http://schemas.microsoft.com/office/drawing/2014/main" val="3947497112"/>
                    </a:ext>
                  </a:extLst>
                </a:gridCol>
              </a:tblGrid>
              <a:tr h="360018">
                <a:tc>
                  <a:txBody>
                    <a:bodyPr/>
                    <a:lstStyle/>
                    <a:p>
                      <a:r>
                        <a:rPr lang="en-IN" altLang="zh-TW" sz="1800" b="1" i="0" kern="1200" dirty="0">
                          <a:solidFill>
                            <a:schemeClr val="dk1"/>
                          </a:solidFill>
                          <a:effectLst/>
                          <a:latin typeface="Times New Roman" panose="02020603050405020304" pitchFamily="18" charset="0"/>
                          <a:ea typeface="+mn-ea"/>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IN" altLang="zh-TW" sz="1800" b="1" i="0" kern="1200" dirty="0">
                          <a:solidFill>
                            <a:schemeClr val="dk1"/>
                          </a:solidFill>
                          <a:effectLst/>
                          <a:latin typeface="Times New Roman" panose="02020603050405020304" pitchFamily="18" charset="0"/>
                          <a:ea typeface="+mn-ea"/>
                          <a:cs typeface="Times New Roman" panose="02020603050405020304" pitchFamily="18" charset="0"/>
                        </a:rPr>
                        <a:t>Commands</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4725979"/>
                  </a:ext>
                </a:extLst>
              </a:tr>
              <a:tr h="360018">
                <a:tc>
                  <a:txBody>
                    <a:bodyPr/>
                    <a:lstStyle/>
                    <a:p>
                      <a:r>
                        <a:rPr lang="en-US" dirty="0">
                          <a:effectLst/>
                        </a:rPr>
                        <a:t>1. For detection of OS and the services:</a:t>
                      </a:r>
                    </a:p>
                  </a:txBody>
                  <a:tcPr anchor="ctr"/>
                </a:tc>
                <a:tc>
                  <a:txBody>
                    <a:bodyPr/>
                    <a:lstStyle/>
                    <a:p>
                      <a:r>
                        <a:rPr lang="en-IN">
                          <a:effectLst/>
                        </a:rPr>
                        <a:t>nmap -A 192.168.1.1</a:t>
                      </a:r>
                    </a:p>
                  </a:txBody>
                  <a:tcPr anchor="ctr"/>
                </a:tc>
                <a:extLst>
                  <a:ext uri="{0D108BD9-81ED-4DB2-BD59-A6C34878D82A}">
                    <a16:rowId xmlns:a16="http://schemas.microsoft.com/office/drawing/2014/main" val="454619627"/>
                  </a:ext>
                </a:extLst>
              </a:tr>
              <a:tr h="360018">
                <a:tc>
                  <a:txBody>
                    <a:bodyPr/>
                    <a:lstStyle/>
                    <a:p>
                      <a:r>
                        <a:rPr lang="en-IN" dirty="0">
                          <a:effectLst/>
                        </a:rPr>
                        <a:t>2. To detect aggressive services:</a:t>
                      </a:r>
                    </a:p>
                  </a:txBody>
                  <a:tcPr anchor="ctr"/>
                </a:tc>
                <a:tc>
                  <a:txBody>
                    <a:bodyPr/>
                    <a:lstStyle/>
                    <a:p>
                      <a:r>
                        <a:rPr lang="en-IN" dirty="0">
                          <a:effectLst/>
                        </a:rPr>
                        <a:t>nmap -sV –version-intensity 4 192.168.1.1</a:t>
                      </a:r>
                    </a:p>
                  </a:txBody>
                  <a:tcPr anchor="ctr"/>
                </a:tc>
                <a:extLst>
                  <a:ext uri="{0D108BD9-81ED-4DB2-BD59-A6C34878D82A}">
                    <a16:rowId xmlns:a16="http://schemas.microsoft.com/office/drawing/2014/main" val="902794227"/>
                  </a:ext>
                </a:extLst>
              </a:tr>
              <a:tr h="360018">
                <a:tc>
                  <a:txBody>
                    <a:bodyPr/>
                    <a:lstStyle/>
                    <a:p>
                      <a:r>
                        <a:rPr lang="en-IN" dirty="0">
                          <a:effectLst/>
                        </a:rPr>
                        <a:t>3. For standard version detection:</a:t>
                      </a:r>
                    </a:p>
                  </a:txBody>
                  <a:tcPr anchor="ctr"/>
                </a:tc>
                <a:tc>
                  <a:txBody>
                    <a:bodyPr/>
                    <a:lstStyle/>
                    <a:p>
                      <a:r>
                        <a:rPr lang="en-IN" dirty="0">
                          <a:effectLst/>
                        </a:rPr>
                        <a:t>nmap -sV 192.168.1.1</a:t>
                      </a:r>
                    </a:p>
                  </a:txBody>
                  <a:tcPr anchor="ctr"/>
                </a:tc>
                <a:extLst>
                  <a:ext uri="{0D108BD9-81ED-4DB2-BD59-A6C34878D82A}">
                    <a16:rowId xmlns:a16="http://schemas.microsoft.com/office/drawing/2014/main" val="3162079346"/>
                  </a:ext>
                </a:extLst>
              </a:tr>
            </a:tbl>
          </a:graphicData>
        </a:graphic>
      </p:graphicFrame>
      <p:sp>
        <p:nvSpPr>
          <p:cNvPr id="7" name="TextBox 6">
            <a:extLst>
              <a:ext uri="{FF2B5EF4-FFF2-40B4-BE49-F238E27FC236}">
                <a16:creationId xmlns:a16="http://schemas.microsoft.com/office/drawing/2014/main" id="{A5A42588-3117-440D-BF91-11F7CE1457CD}"/>
              </a:ext>
            </a:extLst>
          </p:cNvPr>
          <p:cNvSpPr txBox="1"/>
          <p:nvPr/>
        </p:nvSpPr>
        <p:spPr>
          <a:xfrm>
            <a:off x="362138" y="2927003"/>
            <a:ext cx="5024674" cy="369332"/>
          </a:xfrm>
          <a:prstGeom prst="rect">
            <a:avLst/>
          </a:prstGeom>
          <a:noFill/>
        </p:spPr>
        <p:txBody>
          <a:bodyPr wrap="square" rtlCol="0">
            <a:spAutoFit/>
          </a:bodyPr>
          <a:lstStyle/>
          <a:p>
            <a:r>
              <a:rPr lang="en-US" altLang="zh-TW" b="1" dirty="0">
                <a:solidFill>
                  <a:schemeClr val="accent4">
                    <a:lumMod val="20000"/>
                    <a:lumOff val="80000"/>
                  </a:schemeClr>
                </a:solidFill>
                <a:latin typeface="Times New Roman" panose="02020603050405020304" pitchFamily="18" charset="0"/>
                <a:cs typeface="Times New Roman" panose="02020603050405020304" pitchFamily="18" charset="0"/>
              </a:rPr>
              <a:t>4</a:t>
            </a:r>
            <a:r>
              <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 Nmap commands for different Output Formats:</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graphicFrame>
        <p:nvGraphicFramePr>
          <p:cNvPr id="11" name="Table 6">
            <a:extLst>
              <a:ext uri="{FF2B5EF4-FFF2-40B4-BE49-F238E27FC236}">
                <a16:creationId xmlns:a16="http://schemas.microsoft.com/office/drawing/2014/main" id="{8DF4074B-EBDB-4C58-B6C6-E51A4980DCE4}"/>
              </a:ext>
            </a:extLst>
          </p:cNvPr>
          <p:cNvGraphicFramePr>
            <a:graphicFrameLocks noGrp="1"/>
          </p:cNvGraphicFramePr>
          <p:nvPr>
            <p:extLst>
              <p:ext uri="{D42A27DB-BD31-4B8C-83A1-F6EECF244321}">
                <p14:modId xmlns:p14="http://schemas.microsoft.com/office/powerpoint/2010/main" val="3971050214"/>
              </p:ext>
            </p:extLst>
          </p:nvPr>
        </p:nvGraphicFramePr>
        <p:xfrm>
          <a:off x="876677" y="3373798"/>
          <a:ext cx="9661557" cy="1828800"/>
        </p:xfrm>
        <a:graphic>
          <a:graphicData uri="http://schemas.openxmlformats.org/drawingml/2006/table">
            <a:tbl>
              <a:tblPr firstRow="1" bandRow="1">
                <a:tableStyleId>{D7AC3CCA-C797-4891-BE02-D94E43425B78}</a:tableStyleId>
              </a:tblPr>
              <a:tblGrid>
                <a:gridCol w="5442036">
                  <a:extLst>
                    <a:ext uri="{9D8B030D-6E8A-4147-A177-3AD203B41FA5}">
                      <a16:colId xmlns:a16="http://schemas.microsoft.com/office/drawing/2014/main" val="1514523247"/>
                    </a:ext>
                  </a:extLst>
                </a:gridCol>
                <a:gridCol w="4219521">
                  <a:extLst>
                    <a:ext uri="{9D8B030D-6E8A-4147-A177-3AD203B41FA5}">
                      <a16:colId xmlns:a16="http://schemas.microsoft.com/office/drawing/2014/main" val="3947497112"/>
                    </a:ext>
                  </a:extLst>
                </a:gridCol>
              </a:tblGrid>
              <a:tr h="337418">
                <a:tc>
                  <a:txBody>
                    <a:bodyPr/>
                    <a:lstStyle/>
                    <a:p>
                      <a:r>
                        <a:rPr lang="en-IN" altLang="zh-TW" sz="1800" b="1" i="0" kern="1200" dirty="0">
                          <a:solidFill>
                            <a:schemeClr val="dk1"/>
                          </a:solidFill>
                          <a:effectLst/>
                          <a:latin typeface="Times New Roman" panose="02020603050405020304" pitchFamily="18" charset="0"/>
                          <a:ea typeface="+mn-ea"/>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IN" altLang="zh-TW" sz="1800" b="1" i="0" kern="1200" dirty="0">
                          <a:solidFill>
                            <a:schemeClr val="dk1"/>
                          </a:solidFill>
                          <a:effectLst/>
                          <a:latin typeface="Times New Roman" panose="02020603050405020304" pitchFamily="18" charset="0"/>
                          <a:ea typeface="+mn-ea"/>
                          <a:cs typeface="Times New Roman" panose="02020603050405020304" pitchFamily="18" charset="0"/>
                        </a:rPr>
                        <a:t>Commands</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4725979"/>
                  </a:ext>
                </a:extLst>
              </a:tr>
              <a:tr h="337418">
                <a:tc>
                  <a:txBody>
                    <a:bodyPr/>
                    <a:lstStyle/>
                    <a:p>
                      <a:r>
                        <a:rPr lang="en-US">
                          <a:effectLst/>
                        </a:rPr>
                        <a:t>If you want to save default output to a file:</a:t>
                      </a:r>
                    </a:p>
                  </a:txBody>
                  <a:tcPr anchor="ctr"/>
                </a:tc>
                <a:tc>
                  <a:txBody>
                    <a:bodyPr/>
                    <a:lstStyle/>
                    <a:p>
                      <a:r>
                        <a:rPr lang="en-IN">
                          <a:effectLst/>
                        </a:rPr>
                        <a:t>nmap -oN op.txt 192.168.1.1</a:t>
                      </a:r>
                    </a:p>
                  </a:txBody>
                  <a:tcPr anchor="ctr"/>
                </a:tc>
                <a:extLst>
                  <a:ext uri="{0D108BD9-81ED-4DB2-BD59-A6C34878D82A}">
                    <a16:rowId xmlns:a16="http://schemas.microsoft.com/office/drawing/2014/main" val="454619627"/>
                  </a:ext>
                </a:extLst>
              </a:tr>
              <a:tr h="337418">
                <a:tc>
                  <a:txBody>
                    <a:bodyPr/>
                    <a:lstStyle/>
                    <a:p>
                      <a:r>
                        <a:rPr lang="en-US" dirty="0">
                          <a:effectLst/>
                        </a:rPr>
                        <a:t>To save the output in all formats:</a:t>
                      </a:r>
                    </a:p>
                  </a:txBody>
                  <a:tcPr anchor="ctr"/>
                </a:tc>
                <a:tc>
                  <a:txBody>
                    <a:bodyPr/>
                    <a:lstStyle/>
                    <a:p>
                      <a:r>
                        <a:rPr lang="en-IN">
                          <a:effectLst/>
                        </a:rPr>
                        <a:t>nmap -oA op 192.168.1.1</a:t>
                      </a:r>
                    </a:p>
                  </a:txBody>
                  <a:tcPr anchor="ctr"/>
                </a:tc>
                <a:extLst>
                  <a:ext uri="{0D108BD9-81ED-4DB2-BD59-A6C34878D82A}">
                    <a16:rowId xmlns:a16="http://schemas.microsoft.com/office/drawing/2014/main" val="1653484424"/>
                  </a:ext>
                </a:extLst>
              </a:tr>
              <a:tr h="337418">
                <a:tc>
                  <a:txBody>
                    <a:bodyPr/>
                    <a:lstStyle/>
                    <a:p>
                      <a:r>
                        <a:rPr lang="en-US">
                          <a:effectLst/>
                        </a:rPr>
                        <a:t>To save results in XML format:</a:t>
                      </a:r>
                    </a:p>
                  </a:txBody>
                  <a:tcPr anchor="ctr"/>
                </a:tc>
                <a:tc>
                  <a:txBody>
                    <a:bodyPr/>
                    <a:lstStyle/>
                    <a:p>
                      <a:r>
                        <a:rPr lang="en-IN">
                          <a:effectLst/>
                        </a:rPr>
                        <a:t>nmap -oX op.xml 192.168.1.1</a:t>
                      </a:r>
                    </a:p>
                  </a:txBody>
                  <a:tcPr anchor="ctr"/>
                </a:tc>
                <a:extLst>
                  <a:ext uri="{0D108BD9-81ED-4DB2-BD59-A6C34878D82A}">
                    <a16:rowId xmlns:a16="http://schemas.microsoft.com/office/drawing/2014/main" val="3722854823"/>
                  </a:ext>
                </a:extLst>
              </a:tr>
              <a:tr h="337418">
                <a:tc>
                  <a:txBody>
                    <a:bodyPr/>
                    <a:lstStyle/>
                    <a:p>
                      <a:r>
                        <a:rPr lang="en-US">
                          <a:effectLst/>
                        </a:rPr>
                        <a:t>To save the Nmap results in format for grep:</a:t>
                      </a:r>
                    </a:p>
                  </a:txBody>
                  <a:tcPr anchor="ctr"/>
                </a:tc>
                <a:tc>
                  <a:txBody>
                    <a:bodyPr/>
                    <a:lstStyle/>
                    <a:p>
                      <a:r>
                        <a:rPr lang="nn-NO" dirty="0">
                          <a:effectLst/>
                        </a:rPr>
                        <a:t>nmap -oG op.txt 192.168.1.1</a:t>
                      </a:r>
                    </a:p>
                  </a:txBody>
                  <a:tcPr anchor="ctr"/>
                </a:tc>
                <a:extLst>
                  <a:ext uri="{0D108BD9-81ED-4DB2-BD59-A6C34878D82A}">
                    <a16:rowId xmlns:a16="http://schemas.microsoft.com/office/drawing/2014/main" val="2670089"/>
                  </a:ext>
                </a:extLst>
              </a:tr>
            </a:tbl>
          </a:graphicData>
        </a:graphic>
      </p:graphicFrame>
      <p:sp>
        <p:nvSpPr>
          <p:cNvPr id="3" name="TextBox 2">
            <a:extLst>
              <a:ext uri="{FF2B5EF4-FFF2-40B4-BE49-F238E27FC236}">
                <a16:creationId xmlns:a16="http://schemas.microsoft.com/office/drawing/2014/main" id="{5472650C-59B2-49C8-B422-B2792E4B7E64}"/>
              </a:ext>
            </a:extLst>
          </p:cNvPr>
          <p:cNvSpPr txBox="1"/>
          <p:nvPr/>
        </p:nvSpPr>
        <p:spPr>
          <a:xfrm>
            <a:off x="362138" y="5280061"/>
            <a:ext cx="4870765" cy="369332"/>
          </a:xfrm>
          <a:prstGeom prst="rect">
            <a:avLst/>
          </a:prstGeom>
          <a:noFill/>
        </p:spPr>
        <p:txBody>
          <a:bodyPr wrap="square" rtlCol="0">
            <a:spAutoFit/>
          </a:bodyPr>
          <a:lstStyle/>
          <a:p>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5.</a:t>
            </a:r>
            <a:r>
              <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 Nmap command for IP address info:</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graphicFrame>
        <p:nvGraphicFramePr>
          <p:cNvPr id="4" name="Table 7">
            <a:extLst>
              <a:ext uri="{FF2B5EF4-FFF2-40B4-BE49-F238E27FC236}">
                <a16:creationId xmlns:a16="http://schemas.microsoft.com/office/drawing/2014/main" id="{989BFAC9-D479-4E98-919C-65CACB18E69E}"/>
              </a:ext>
            </a:extLst>
          </p:cNvPr>
          <p:cNvGraphicFramePr>
            <a:graphicFrameLocks noGrp="1"/>
          </p:cNvGraphicFramePr>
          <p:nvPr>
            <p:extLst>
              <p:ext uri="{D42A27DB-BD31-4B8C-83A1-F6EECF244321}">
                <p14:modId xmlns:p14="http://schemas.microsoft.com/office/powerpoint/2010/main" val="2253469884"/>
              </p:ext>
            </p:extLst>
          </p:nvPr>
        </p:nvGraphicFramePr>
        <p:xfrm>
          <a:off x="876676" y="5783288"/>
          <a:ext cx="9661557" cy="335280"/>
        </p:xfrm>
        <a:graphic>
          <a:graphicData uri="http://schemas.openxmlformats.org/drawingml/2006/table">
            <a:tbl>
              <a:tblPr firstRow="1" bandRow="1">
                <a:tableStyleId>{D7AC3CCA-C797-4891-BE02-D94E43425B78}</a:tableStyleId>
              </a:tblPr>
              <a:tblGrid>
                <a:gridCol w="3497256">
                  <a:extLst>
                    <a:ext uri="{9D8B030D-6E8A-4147-A177-3AD203B41FA5}">
                      <a16:colId xmlns:a16="http://schemas.microsoft.com/office/drawing/2014/main" val="2628084877"/>
                    </a:ext>
                  </a:extLst>
                </a:gridCol>
                <a:gridCol w="6164301">
                  <a:extLst>
                    <a:ext uri="{9D8B030D-6E8A-4147-A177-3AD203B41FA5}">
                      <a16:colId xmlns:a16="http://schemas.microsoft.com/office/drawing/2014/main" val="3951566593"/>
                    </a:ext>
                  </a:extLst>
                </a:gridCol>
              </a:tblGrid>
              <a:tr h="282991">
                <a:tc>
                  <a:txBody>
                    <a:bodyPr/>
                    <a:lstStyle/>
                    <a:p>
                      <a:r>
                        <a:rPr lang="en-US" sz="1600" b="0" dirty="0">
                          <a:effectLst/>
                          <a:latin typeface="Times New Roman" panose="02020603050405020304" pitchFamily="18" charset="0"/>
                          <a:cs typeface="Times New Roman" panose="02020603050405020304" pitchFamily="18" charset="0"/>
                        </a:rPr>
                        <a:t>To get the information of IP Address:</a:t>
                      </a:r>
                    </a:p>
                  </a:txBody>
                  <a:tcPr anchor="ctr"/>
                </a:tc>
                <a:tc>
                  <a:txBody>
                    <a:bodyPr/>
                    <a:lstStyle/>
                    <a:p>
                      <a:r>
                        <a:rPr lang="en-US" sz="1600" b="0" dirty="0">
                          <a:effectLst/>
                          <a:latin typeface="Times New Roman" panose="02020603050405020304" pitchFamily="18" charset="0"/>
                          <a:cs typeface="Times New Roman" panose="02020603050405020304" pitchFamily="18" charset="0"/>
                        </a:rPr>
                        <a:t>nmap- –script=asn-query, whois, ip-geolocation-stateloc 192.168.0.1/22</a:t>
                      </a:r>
                    </a:p>
                  </a:txBody>
                  <a:tcPr anchor="ctr"/>
                </a:tc>
                <a:extLst>
                  <a:ext uri="{0D108BD9-81ED-4DB2-BD59-A6C34878D82A}">
                    <a16:rowId xmlns:a16="http://schemas.microsoft.com/office/drawing/2014/main" val="1419729438"/>
                  </a:ext>
                </a:extLst>
              </a:tr>
            </a:tbl>
          </a:graphicData>
        </a:graphic>
      </p:graphicFrame>
    </p:spTree>
    <p:extLst>
      <p:ext uri="{BB962C8B-B14F-4D97-AF65-F5344CB8AC3E}">
        <p14:creationId xmlns:p14="http://schemas.microsoft.com/office/powerpoint/2010/main" val="1423889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70E79127-9550-48A8-9FF2-E1B04172BFA4}"/>
              </a:ext>
            </a:extLst>
          </p:cNvPr>
          <p:cNvPicPr>
            <a:picLocks noChangeAspect="1"/>
          </p:cNvPicPr>
          <p:nvPr/>
        </p:nvPicPr>
        <p:blipFill rotWithShape="1">
          <a:blip r:embed="rId3">
            <a:extLst>
              <a:ext uri="{28A0092B-C50C-407E-A947-70E740481C1C}">
                <a14:useLocalDpi xmlns:a14="http://schemas.microsoft.com/office/drawing/2010/main" val="0"/>
              </a:ext>
            </a:extLst>
          </a:blip>
          <a:srcRect t="327" r="49960"/>
          <a:stretch/>
        </p:blipFill>
        <p:spPr>
          <a:xfrm>
            <a:off x="6096000" y="80568"/>
            <a:ext cx="5967672" cy="6696862"/>
          </a:xfrm>
          <a:prstGeom prst="rect">
            <a:avLst/>
          </a:prstGeom>
        </p:spPr>
      </p:pic>
      <p:pic>
        <p:nvPicPr>
          <p:cNvPr id="5" name="Picture 4">
            <a:extLst>
              <a:ext uri="{FF2B5EF4-FFF2-40B4-BE49-F238E27FC236}">
                <a16:creationId xmlns:a16="http://schemas.microsoft.com/office/drawing/2014/main" id="{745A60C2-C88F-4454-9E5F-BFC1FDB22B66}"/>
              </a:ext>
            </a:extLst>
          </p:cNvPr>
          <p:cNvPicPr>
            <a:picLocks noChangeAspect="1"/>
          </p:cNvPicPr>
          <p:nvPr/>
        </p:nvPicPr>
        <p:blipFill rotWithShape="1">
          <a:blip r:embed="rId4">
            <a:extLst>
              <a:ext uri="{28A0092B-C50C-407E-A947-70E740481C1C}">
                <a14:useLocalDpi xmlns:a14="http://schemas.microsoft.com/office/drawing/2010/main" val="0"/>
              </a:ext>
            </a:extLst>
          </a:blip>
          <a:srcRect r="6819"/>
          <a:stretch/>
        </p:blipFill>
        <p:spPr>
          <a:xfrm>
            <a:off x="128328" y="80568"/>
            <a:ext cx="5809308" cy="6780507"/>
          </a:xfrm>
          <a:prstGeom prst="rect">
            <a:avLst/>
          </a:prstGeom>
        </p:spPr>
      </p:pic>
    </p:spTree>
    <p:extLst>
      <p:ext uri="{BB962C8B-B14F-4D97-AF65-F5344CB8AC3E}">
        <p14:creationId xmlns:p14="http://schemas.microsoft.com/office/powerpoint/2010/main" val="2516564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140154"/>
            <a:ext cx="12206689" cy="6871309"/>
          </a:xfrm>
          <a:prstGeom prst="rect">
            <a:avLst/>
          </a:prstGeom>
        </p:spPr>
      </p:pic>
      <p:pic>
        <p:nvPicPr>
          <p:cNvPr id="3" name="Picture 2">
            <a:extLst>
              <a:ext uri="{FF2B5EF4-FFF2-40B4-BE49-F238E27FC236}">
                <a16:creationId xmlns:a16="http://schemas.microsoft.com/office/drawing/2014/main" id="{9AC41577-006F-4959-BB4B-EB57A388E7DD}"/>
              </a:ext>
            </a:extLst>
          </p:cNvPr>
          <p:cNvPicPr>
            <a:picLocks noChangeAspect="1"/>
          </p:cNvPicPr>
          <p:nvPr/>
        </p:nvPicPr>
        <p:blipFill>
          <a:blip r:embed="rId3"/>
          <a:stretch>
            <a:fillRect/>
          </a:stretch>
        </p:blipFill>
        <p:spPr>
          <a:xfrm>
            <a:off x="-7344" y="-140154"/>
            <a:ext cx="12192000" cy="3429000"/>
          </a:xfrm>
          <a:prstGeom prst="rect">
            <a:avLst/>
          </a:prstGeom>
        </p:spPr>
      </p:pic>
      <p:pic>
        <p:nvPicPr>
          <p:cNvPr id="5" name="Picture 4">
            <a:extLst>
              <a:ext uri="{FF2B5EF4-FFF2-40B4-BE49-F238E27FC236}">
                <a16:creationId xmlns:a16="http://schemas.microsoft.com/office/drawing/2014/main" id="{B9D729CE-1CFA-40C1-9AE5-E5EE9FF3C528}"/>
              </a:ext>
            </a:extLst>
          </p:cNvPr>
          <p:cNvPicPr>
            <a:picLocks noChangeAspect="1"/>
          </p:cNvPicPr>
          <p:nvPr/>
        </p:nvPicPr>
        <p:blipFill>
          <a:blip r:embed="rId4"/>
          <a:stretch>
            <a:fillRect/>
          </a:stretch>
        </p:blipFill>
        <p:spPr>
          <a:xfrm>
            <a:off x="7344" y="2567355"/>
            <a:ext cx="12192000" cy="4163800"/>
          </a:xfrm>
          <a:prstGeom prst="rect">
            <a:avLst/>
          </a:prstGeom>
        </p:spPr>
      </p:pic>
    </p:spTree>
    <p:extLst>
      <p:ext uri="{BB962C8B-B14F-4D97-AF65-F5344CB8AC3E}">
        <p14:creationId xmlns:p14="http://schemas.microsoft.com/office/powerpoint/2010/main" val="3470369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14689" y="-140154"/>
            <a:ext cx="12206689" cy="6871309"/>
          </a:xfrm>
          <a:prstGeom prst="rect">
            <a:avLst/>
          </a:prstGeom>
        </p:spPr>
      </p:pic>
      <p:pic>
        <p:nvPicPr>
          <p:cNvPr id="4" name="Picture 3">
            <a:extLst>
              <a:ext uri="{FF2B5EF4-FFF2-40B4-BE49-F238E27FC236}">
                <a16:creationId xmlns:a16="http://schemas.microsoft.com/office/drawing/2014/main" id="{78D44E79-D8DD-4DD8-A6FA-F20FC473E267}"/>
              </a:ext>
            </a:extLst>
          </p:cNvPr>
          <p:cNvPicPr>
            <a:picLocks noChangeAspect="1"/>
          </p:cNvPicPr>
          <p:nvPr/>
        </p:nvPicPr>
        <p:blipFill>
          <a:blip r:embed="rId3"/>
          <a:stretch>
            <a:fillRect/>
          </a:stretch>
        </p:blipFill>
        <p:spPr>
          <a:xfrm>
            <a:off x="5087450" y="3873972"/>
            <a:ext cx="7090996" cy="2791665"/>
          </a:xfrm>
          <a:prstGeom prst="rect">
            <a:avLst/>
          </a:prstGeom>
        </p:spPr>
      </p:pic>
      <p:pic>
        <p:nvPicPr>
          <p:cNvPr id="6" name="Picture 5">
            <a:extLst>
              <a:ext uri="{FF2B5EF4-FFF2-40B4-BE49-F238E27FC236}">
                <a16:creationId xmlns:a16="http://schemas.microsoft.com/office/drawing/2014/main" id="{4D723F68-C133-4056-A5C5-B9E030B1AFEA}"/>
              </a:ext>
            </a:extLst>
          </p:cNvPr>
          <p:cNvPicPr>
            <a:picLocks noChangeAspect="1"/>
          </p:cNvPicPr>
          <p:nvPr/>
        </p:nvPicPr>
        <p:blipFill>
          <a:blip r:embed="rId4"/>
          <a:stretch>
            <a:fillRect/>
          </a:stretch>
        </p:blipFill>
        <p:spPr>
          <a:xfrm>
            <a:off x="66620" y="0"/>
            <a:ext cx="5061493" cy="4937613"/>
          </a:xfrm>
          <a:prstGeom prst="rect">
            <a:avLst/>
          </a:prstGeom>
        </p:spPr>
      </p:pic>
      <p:sp>
        <p:nvSpPr>
          <p:cNvPr id="7" name="TextBox 6">
            <a:extLst>
              <a:ext uri="{FF2B5EF4-FFF2-40B4-BE49-F238E27FC236}">
                <a16:creationId xmlns:a16="http://schemas.microsoft.com/office/drawing/2014/main" id="{D3E8BCEA-7408-431D-9C35-EAFFF8495BE5}"/>
              </a:ext>
            </a:extLst>
          </p:cNvPr>
          <p:cNvSpPr txBox="1"/>
          <p:nvPr/>
        </p:nvSpPr>
        <p:spPr>
          <a:xfrm>
            <a:off x="3033347" y="1081454"/>
            <a:ext cx="2515334" cy="400110"/>
          </a:xfrm>
          <a:prstGeom prst="rect">
            <a:avLst/>
          </a:prstGeom>
          <a:noFill/>
        </p:spPr>
        <p:txBody>
          <a:bodyPr wrap="square" rtlCol="0">
            <a:spAutoFit/>
          </a:bodyPr>
          <a:lstStyle/>
          <a:p>
            <a:r>
              <a:rPr lang="en-IN" altLang="zh-TW" sz="2000" dirty="0">
                <a:solidFill>
                  <a:schemeClr val="accent4">
                    <a:lumMod val="20000"/>
                    <a:lumOff val="80000"/>
                  </a:schemeClr>
                </a:solidFill>
                <a:latin typeface="Times New Roman" panose="02020603050405020304" pitchFamily="18" charset="0"/>
                <a:cs typeface="Times New Roman" panose="02020603050405020304" pitchFamily="18" charset="0"/>
              </a:rPr>
              <a:t>Installation</a:t>
            </a:r>
            <a:endParaRPr lang="zh-TW" altLang="en-US" sz="20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04E54B70-7C99-4E62-A07D-11F2314D098E}"/>
              </a:ext>
            </a:extLst>
          </p:cNvPr>
          <p:cNvPicPr>
            <a:picLocks noChangeAspect="1"/>
          </p:cNvPicPr>
          <p:nvPr/>
        </p:nvPicPr>
        <p:blipFill>
          <a:blip r:embed="rId5"/>
          <a:stretch>
            <a:fillRect/>
          </a:stretch>
        </p:blipFill>
        <p:spPr>
          <a:xfrm>
            <a:off x="4707603" y="1031490"/>
            <a:ext cx="7417777" cy="1952538"/>
          </a:xfrm>
          <a:prstGeom prst="rect">
            <a:avLst/>
          </a:prstGeom>
        </p:spPr>
      </p:pic>
      <p:sp>
        <p:nvSpPr>
          <p:cNvPr id="8" name="TextBox 7">
            <a:extLst>
              <a:ext uri="{FF2B5EF4-FFF2-40B4-BE49-F238E27FC236}">
                <a16:creationId xmlns:a16="http://schemas.microsoft.com/office/drawing/2014/main" id="{36565FE7-B992-43CB-99C4-24C57804F68F}"/>
              </a:ext>
            </a:extLst>
          </p:cNvPr>
          <p:cNvSpPr txBox="1"/>
          <p:nvPr/>
        </p:nvSpPr>
        <p:spPr>
          <a:xfrm>
            <a:off x="6713661" y="3471463"/>
            <a:ext cx="5688623" cy="369332"/>
          </a:xfrm>
          <a:prstGeom prst="rect">
            <a:avLst/>
          </a:prstGeom>
          <a:noFill/>
        </p:spPr>
        <p:txBody>
          <a:bodyPr wrap="square" rtlCol="0">
            <a:spAutoFit/>
          </a:bodyPr>
          <a:lstStyle/>
          <a:p>
            <a:r>
              <a:rPr lang="en-IN" altLang="zh-TW" dirty="0">
                <a:solidFill>
                  <a:schemeClr val="accent4">
                    <a:lumMod val="20000"/>
                    <a:lumOff val="80000"/>
                  </a:schemeClr>
                </a:solidFill>
              </a:rPr>
              <a:t>Vulnerability Scanning with Nmap</a:t>
            </a:r>
            <a:endParaRPr lang="zh-TW" altLang="en-US" dirty="0">
              <a:solidFill>
                <a:schemeClr val="accent4">
                  <a:lumMod val="20000"/>
                  <a:lumOff val="80000"/>
                </a:schemeClr>
              </a:solidFill>
            </a:endParaRPr>
          </a:p>
        </p:txBody>
      </p:sp>
      <p:sp>
        <p:nvSpPr>
          <p:cNvPr id="11" name="TextBox 10">
            <a:extLst>
              <a:ext uri="{FF2B5EF4-FFF2-40B4-BE49-F238E27FC236}">
                <a16:creationId xmlns:a16="http://schemas.microsoft.com/office/drawing/2014/main" id="{EEDF2A63-BE35-42A0-97B4-5F5E7FE3E25C}"/>
              </a:ext>
            </a:extLst>
          </p:cNvPr>
          <p:cNvSpPr txBox="1"/>
          <p:nvPr/>
        </p:nvSpPr>
        <p:spPr>
          <a:xfrm>
            <a:off x="5815745" y="544055"/>
            <a:ext cx="5688623" cy="369332"/>
          </a:xfrm>
          <a:prstGeom prst="rect">
            <a:avLst/>
          </a:prstGeom>
          <a:noFill/>
        </p:spPr>
        <p:txBody>
          <a:bodyPr wrap="square" rtlCol="0">
            <a:spAutoFit/>
          </a:bodyPr>
          <a:lstStyle/>
          <a:p>
            <a:r>
              <a:rPr lang="en-IN" altLang="zh-TW" dirty="0">
                <a:solidFill>
                  <a:schemeClr val="accent4">
                    <a:lumMod val="20000"/>
                    <a:lumOff val="80000"/>
                  </a:schemeClr>
                </a:solidFill>
              </a:rPr>
              <a:t>Vulnerability Scanning with Nmap using specified ports</a:t>
            </a:r>
            <a:endParaRPr lang="zh-TW" altLang="en-US" dirty="0">
              <a:solidFill>
                <a:schemeClr val="accent4">
                  <a:lumMod val="20000"/>
                  <a:lumOff val="80000"/>
                </a:schemeClr>
              </a:solidFill>
            </a:endParaRPr>
          </a:p>
        </p:txBody>
      </p:sp>
      <p:pic>
        <p:nvPicPr>
          <p:cNvPr id="13" name="Picture 12">
            <a:extLst>
              <a:ext uri="{FF2B5EF4-FFF2-40B4-BE49-F238E27FC236}">
                <a16:creationId xmlns:a16="http://schemas.microsoft.com/office/drawing/2014/main" id="{4A4130F6-8676-4F42-B3E7-DD712A8C7F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289" y="5029521"/>
            <a:ext cx="3856526" cy="1609725"/>
          </a:xfrm>
          <a:prstGeom prst="rect">
            <a:avLst/>
          </a:prstGeom>
        </p:spPr>
      </p:pic>
      <p:sp>
        <p:nvSpPr>
          <p:cNvPr id="14" name="TextBox 13">
            <a:extLst>
              <a:ext uri="{FF2B5EF4-FFF2-40B4-BE49-F238E27FC236}">
                <a16:creationId xmlns:a16="http://schemas.microsoft.com/office/drawing/2014/main" id="{358173A8-2635-419A-B0BE-147EB541013C}"/>
              </a:ext>
            </a:extLst>
          </p:cNvPr>
          <p:cNvSpPr txBox="1"/>
          <p:nvPr/>
        </p:nvSpPr>
        <p:spPr>
          <a:xfrm>
            <a:off x="1635369" y="6198577"/>
            <a:ext cx="2620108" cy="400110"/>
          </a:xfrm>
          <a:prstGeom prst="rect">
            <a:avLst/>
          </a:prstGeom>
          <a:noFill/>
        </p:spPr>
        <p:txBody>
          <a:bodyPr wrap="square" rtlCol="0">
            <a:spAutoFit/>
          </a:bodyPr>
          <a:lstStyle/>
          <a:p>
            <a:r>
              <a:rPr lang="en-IN" altLang="zh-TW" sz="2000" b="1" dirty="0">
                <a:latin typeface="Times New Roman" panose="02020603050405020304" pitchFamily="18" charset="0"/>
                <a:cs typeface="Times New Roman" panose="02020603050405020304" pitchFamily="18" charset="0"/>
              </a:rPr>
              <a:t>Kali Linux</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7860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32873"/>
            <a:ext cx="12192000" cy="6863040"/>
          </a:xfrm>
          <a:prstGeom prst="rect">
            <a:avLst/>
          </a:prstGeom>
        </p:spPr>
      </p:pic>
      <p:sp>
        <p:nvSpPr>
          <p:cNvPr id="2" name="TextBox 1">
            <a:extLst>
              <a:ext uri="{FF2B5EF4-FFF2-40B4-BE49-F238E27FC236}">
                <a16:creationId xmlns:a16="http://schemas.microsoft.com/office/drawing/2014/main" id="{E85EEB8C-0754-45E3-8298-4969731DCB29}"/>
              </a:ext>
            </a:extLst>
          </p:cNvPr>
          <p:cNvSpPr txBox="1"/>
          <p:nvPr/>
        </p:nvSpPr>
        <p:spPr>
          <a:xfrm>
            <a:off x="4037972" y="237744"/>
            <a:ext cx="4116056" cy="5232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800" dirty="0">
                <a:solidFill>
                  <a:schemeClr val="accent4">
                    <a:lumMod val="20000"/>
                    <a:lumOff val="80000"/>
                  </a:schemeClr>
                </a:solidFill>
                <a:latin typeface="Times New Roman" panose="02020603050405020304" pitchFamily="18" charset="0"/>
                <a:cs typeface="Times New Roman" panose="02020603050405020304" pitchFamily="18" charset="0"/>
              </a:rPr>
              <a:t>WIRESHARK</a:t>
            </a:r>
            <a:endParaRPr lang="zh-TW" altLang="en-US" sz="28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306E46E-ABC1-49BB-BA78-32299D1C00DA}"/>
              </a:ext>
            </a:extLst>
          </p:cNvPr>
          <p:cNvSpPr txBox="1"/>
          <p:nvPr/>
        </p:nvSpPr>
        <p:spPr>
          <a:xfrm>
            <a:off x="313443" y="1049500"/>
            <a:ext cx="11688206" cy="5570756"/>
          </a:xfrm>
          <a:prstGeom prst="rect">
            <a:avLst/>
          </a:prstGeom>
          <a:noFill/>
        </p:spPr>
        <p:txBody>
          <a:bodyPr wrap="square" rtlCol="0">
            <a:spAutoFit/>
          </a:bodyPr>
          <a:lstStyle/>
          <a:p>
            <a:pPr algn="just"/>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Wireshark is a software tool used to monitor the network traffic through a network interface. It is a network protocol analyzer, or an application that captures packets from a network connection, such as from our computer to our home office or the internet. Packet is the name given to a discrete unit of data in a typical Ethernet network.</a:t>
            </a:r>
          </a:p>
          <a:p>
            <a:pPr algn="just"/>
            <a:endPar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algn="just"/>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Wireshark is the most often-used packet sniffer in the world. Like any other packet sniffer, Wireshark does three things:</a:t>
            </a:r>
          </a:p>
          <a:p>
            <a:pPr algn="just">
              <a:buFont typeface="+mj-lt"/>
              <a:buAutoNum type="arabicPeriod"/>
            </a:pPr>
            <a:r>
              <a:rPr lang="en-US" altLang="zh-TW" sz="1600"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Packet Capture:</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Wireshark listens to a network connection in real time and then grabs entire streams of traffic.</a:t>
            </a:r>
          </a:p>
          <a:p>
            <a:pPr algn="just">
              <a:buFont typeface="+mj-lt"/>
              <a:buAutoNum type="arabicPeriod"/>
            </a:pP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a:t>
            </a:r>
            <a:r>
              <a:rPr lang="en-US" altLang="zh-TW" sz="1600"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Filtering:</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Wireshark is capable of slicing and dicing all of this random live data using filters. By applying a filter, we can obtain just the information we need to see.</a:t>
            </a:r>
          </a:p>
          <a:p>
            <a:pPr algn="just">
              <a:buFont typeface="+mj-lt"/>
              <a:buAutoNum type="arabicPeriod"/>
            </a:pPr>
            <a:r>
              <a:rPr lang="en-US" altLang="zh-TW" sz="1600"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Visualization:</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Wireshark, like any good packet sniffer, it allows us to dive right into the very middle of a network packet. It also allows us to visualize entire conversations and network streams.</a:t>
            </a:r>
          </a:p>
          <a:p>
            <a:endPar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r>
              <a:rPr lang="en-US" altLang="zh-TW" sz="2000"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The basic features of Wireshark are:</a:t>
            </a:r>
          </a:p>
          <a:p>
            <a:endPar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US" altLang="zh-TW" sz="1600"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Packet Monitor:</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This segment visually shows the packets flowing inside the network. There are color codes for each type of packet. The packets are shown with the following information : </a:t>
            </a:r>
            <a:b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b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1. Source address </a:t>
            </a:r>
            <a:b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b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2. Destination address </a:t>
            </a:r>
            <a:b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b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3. Packet type </a:t>
            </a:r>
            <a:b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b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4. Hex dump of the packet </a:t>
            </a:r>
            <a:b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b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5. Contents of the packet in text </a:t>
            </a:r>
            <a:b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b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6. Source port(if applicable) </a:t>
            </a:r>
            <a:b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b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7. Destination port(if applicable)</a:t>
            </a:r>
            <a:endParaRPr lang="zh-TW" altLang="en-US" sz="16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6" name="Picture 2" descr="Wireshark 3.6 Network Analyzer Release - itsfoss.net">
            <a:extLst>
              <a:ext uri="{FF2B5EF4-FFF2-40B4-BE49-F238E27FC236}">
                <a16:creationId xmlns:a16="http://schemas.microsoft.com/office/drawing/2014/main" id="{5F7502F0-B29F-4A02-8A2C-F87409825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373" y="4748886"/>
            <a:ext cx="3357812" cy="18713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Wireshark">
            <a:extLst>
              <a:ext uri="{FF2B5EF4-FFF2-40B4-BE49-F238E27FC236}">
                <a16:creationId xmlns:a16="http://schemas.microsoft.com/office/drawing/2014/main" id="{3D6811DF-69C7-419F-B99D-DE874363C7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471" y="23360"/>
            <a:ext cx="1026140" cy="102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1908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5" name="TextBox 4">
            <a:extLst>
              <a:ext uri="{FF2B5EF4-FFF2-40B4-BE49-F238E27FC236}">
                <a16:creationId xmlns:a16="http://schemas.microsoft.com/office/drawing/2014/main" id="{1DB0D3E1-5718-488E-8AB4-629D84DE8A03}"/>
              </a:ext>
            </a:extLst>
          </p:cNvPr>
          <p:cNvSpPr txBox="1"/>
          <p:nvPr/>
        </p:nvSpPr>
        <p:spPr>
          <a:xfrm>
            <a:off x="582491" y="4171772"/>
            <a:ext cx="6159010" cy="369332"/>
          </a:xfrm>
          <a:prstGeom prst="rect">
            <a:avLst/>
          </a:prstGeom>
          <a:noFill/>
        </p:spPr>
        <p:txBody>
          <a:bodyPr wrap="square">
            <a:spAutoFit/>
          </a:bodyPr>
          <a:lstStyle/>
          <a:p>
            <a:endParaRPr lang="zh-TW" altLang="en-US" dirty="0">
              <a:solidFill>
                <a:schemeClr val="accent4">
                  <a:lumMod val="20000"/>
                  <a:lumOff val="80000"/>
                </a:schemeClr>
              </a:solidFill>
            </a:endParaRPr>
          </a:p>
        </p:txBody>
      </p:sp>
      <p:sp>
        <p:nvSpPr>
          <p:cNvPr id="4" name="TextBox 3">
            <a:extLst>
              <a:ext uri="{FF2B5EF4-FFF2-40B4-BE49-F238E27FC236}">
                <a16:creationId xmlns:a16="http://schemas.microsoft.com/office/drawing/2014/main" id="{95B1F3BE-58C4-4384-963B-DB87A11EB634}"/>
              </a:ext>
            </a:extLst>
          </p:cNvPr>
          <p:cNvSpPr txBox="1"/>
          <p:nvPr/>
        </p:nvSpPr>
        <p:spPr>
          <a:xfrm>
            <a:off x="659423" y="448408"/>
            <a:ext cx="10873154" cy="954107"/>
          </a:xfrm>
          <a:prstGeom prst="rect">
            <a:avLst/>
          </a:prstGeom>
          <a:noFill/>
        </p:spPr>
        <p:txBody>
          <a:bodyPr wrap="square" rtlCol="0">
            <a:spAutoFit/>
          </a:bodyPr>
          <a:lstStyle/>
          <a:p>
            <a:pPr algn="just"/>
            <a:r>
              <a:rPr lang="en-US" altLang="zh-TW" sz="2000" b="1" dirty="0">
                <a:solidFill>
                  <a:schemeClr val="accent4">
                    <a:lumMod val="20000"/>
                    <a:lumOff val="80000"/>
                  </a:schemeClr>
                </a:solidFill>
                <a:latin typeface="Times New Roman" panose="02020603050405020304" pitchFamily="18" charset="0"/>
                <a:cs typeface="Times New Roman" panose="02020603050405020304" pitchFamily="18" charset="0"/>
              </a:rPr>
              <a:t>Network Traffic Trace :</a:t>
            </a:r>
          </a:p>
          <a:p>
            <a:pPr algn="just"/>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A recording of the network packets both received by and transmitted from a network interface. </a:t>
            </a:r>
          </a:p>
          <a:p>
            <a:endParaRPr lang="zh-TW" altLang="en-US" dirty="0"/>
          </a:p>
        </p:txBody>
      </p:sp>
      <p:sp>
        <p:nvSpPr>
          <p:cNvPr id="6" name="TextBox 5">
            <a:extLst>
              <a:ext uri="{FF2B5EF4-FFF2-40B4-BE49-F238E27FC236}">
                <a16:creationId xmlns:a16="http://schemas.microsoft.com/office/drawing/2014/main" id="{D7CA7C47-336B-47B6-86BD-33FB6B8EED46}"/>
              </a:ext>
            </a:extLst>
          </p:cNvPr>
          <p:cNvSpPr txBox="1"/>
          <p:nvPr/>
        </p:nvSpPr>
        <p:spPr>
          <a:xfrm>
            <a:off x="659423" y="1316445"/>
            <a:ext cx="9038493" cy="1538883"/>
          </a:xfrm>
          <a:prstGeom prst="rect">
            <a:avLst/>
          </a:prstGeom>
          <a:noFill/>
        </p:spPr>
        <p:txBody>
          <a:bodyPr wrap="square" rtlCol="0">
            <a:spAutoFit/>
          </a:bodyPr>
          <a:lstStyle/>
          <a:p>
            <a:pPr algn="just"/>
            <a:r>
              <a:rPr lang="en-US" altLang="zh-TW" sz="2000" b="1" dirty="0">
                <a:solidFill>
                  <a:schemeClr val="accent4">
                    <a:lumMod val="20000"/>
                    <a:lumOff val="80000"/>
                  </a:schemeClr>
                </a:solidFill>
                <a:latin typeface="Times New Roman" panose="02020603050405020304" pitchFamily="18" charset="0"/>
                <a:cs typeface="Times New Roman" panose="02020603050405020304" pitchFamily="18" charset="0"/>
              </a:rPr>
              <a:t>What is a pcap file? </a:t>
            </a:r>
          </a:p>
          <a:p>
            <a:pPr algn="just"/>
            <a:endParaRPr lang="en-US" altLang="zh-TW" sz="2000" b="1"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 pcap = Packet Capture</a:t>
            </a:r>
          </a:p>
          <a:p>
            <a:pPr marL="285750" indent="-285750" algn="just">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 File format originally designed for tcpdump/libpcap </a:t>
            </a:r>
          </a:p>
          <a:p>
            <a:pPr marL="285750" indent="-285750" algn="just">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 Most widely used packet capture format</a:t>
            </a:r>
            <a:endParaRPr lang="zh-TW" alt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22736F7-602F-4E4C-9DCC-ECB177FB7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9047" y="2609107"/>
            <a:ext cx="7151737" cy="4019127"/>
          </a:xfrm>
          <a:prstGeom prst="rect">
            <a:avLst/>
          </a:prstGeom>
        </p:spPr>
      </p:pic>
      <p:sp>
        <p:nvSpPr>
          <p:cNvPr id="12" name="TextBox 11">
            <a:extLst>
              <a:ext uri="{FF2B5EF4-FFF2-40B4-BE49-F238E27FC236}">
                <a16:creationId xmlns:a16="http://schemas.microsoft.com/office/drawing/2014/main" id="{C9BC30BA-91BE-43DB-9C07-EE409F63F2FF}"/>
              </a:ext>
            </a:extLst>
          </p:cNvPr>
          <p:cNvSpPr txBox="1"/>
          <p:nvPr/>
        </p:nvSpPr>
        <p:spPr>
          <a:xfrm>
            <a:off x="8818023" y="2116664"/>
            <a:ext cx="2524054"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Basic UI</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cxnSp>
        <p:nvCxnSpPr>
          <p:cNvPr id="14" name="Straight Arrow Connector 13">
            <a:extLst>
              <a:ext uri="{FF2B5EF4-FFF2-40B4-BE49-F238E27FC236}">
                <a16:creationId xmlns:a16="http://schemas.microsoft.com/office/drawing/2014/main" id="{C3CE4584-FEC1-4207-9567-5B6A1DA73200}"/>
              </a:ext>
            </a:extLst>
          </p:cNvPr>
          <p:cNvCxnSpPr>
            <a:cxnSpLocks/>
          </p:cNvCxnSpPr>
          <p:nvPr/>
        </p:nvCxnSpPr>
        <p:spPr>
          <a:xfrm>
            <a:off x="3727938" y="3939884"/>
            <a:ext cx="1192164" cy="0"/>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39CEFFA-3933-4D7D-BB8E-EFBCBCE8DEF6}"/>
              </a:ext>
            </a:extLst>
          </p:cNvPr>
          <p:cNvCxnSpPr>
            <a:cxnSpLocks/>
          </p:cNvCxnSpPr>
          <p:nvPr/>
        </p:nvCxnSpPr>
        <p:spPr>
          <a:xfrm>
            <a:off x="3765707" y="5464822"/>
            <a:ext cx="1116625" cy="0"/>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E277780-732B-4056-B40C-7D5101A61733}"/>
              </a:ext>
            </a:extLst>
          </p:cNvPr>
          <p:cNvCxnSpPr>
            <a:cxnSpLocks/>
          </p:cNvCxnSpPr>
          <p:nvPr/>
        </p:nvCxnSpPr>
        <p:spPr>
          <a:xfrm flipH="1">
            <a:off x="7209692" y="2855328"/>
            <a:ext cx="852192" cy="0"/>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C07C3EB-DE5F-4FBE-8DF5-4C4B72FC7DB2}"/>
              </a:ext>
            </a:extLst>
          </p:cNvPr>
          <p:cNvCxnSpPr>
            <a:cxnSpLocks/>
          </p:cNvCxnSpPr>
          <p:nvPr/>
        </p:nvCxnSpPr>
        <p:spPr>
          <a:xfrm flipH="1">
            <a:off x="11050747" y="5238390"/>
            <a:ext cx="517850" cy="426487"/>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22A5364-4687-4E29-832A-D3E87A0AE36C}"/>
              </a:ext>
            </a:extLst>
          </p:cNvPr>
          <p:cNvSpPr txBox="1"/>
          <p:nvPr/>
        </p:nvSpPr>
        <p:spPr>
          <a:xfrm>
            <a:off x="8061884" y="2670662"/>
            <a:ext cx="1512278" cy="369332"/>
          </a:xfrm>
          <a:prstGeom prst="rect">
            <a:avLst/>
          </a:prstGeom>
          <a:noFill/>
        </p:spPr>
        <p:txBody>
          <a:bodyPr wrap="square" rtlCol="0">
            <a:spAutoFit/>
          </a:bodyPr>
          <a:lstStyle/>
          <a:p>
            <a:r>
              <a:rPr lang="en-IN" altLang="zh-TW" b="1" dirty="0">
                <a:latin typeface="Times New Roman" panose="02020603050405020304" pitchFamily="18" charset="0"/>
                <a:cs typeface="Times New Roman" panose="02020603050405020304" pitchFamily="18" charset="0"/>
              </a:rPr>
              <a:t>Menu</a:t>
            </a:r>
            <a:endParaRPr lang="zh-TW" altLang="en-US" b="1"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5E2ED5EA-490A-4FDA-AAA7-A890281AF25D}"/>
              </a:ext>
            </a:extLst>
          </p:cNvPr>
          <p:cNvSpPr txBox="1"/>
          <p:nvPr/>
        </p:nvSpPr>
        <p:spPr>
          <a:xfrm>
            <a:off x="2308784" y="3712106"/>
            <a:ext cx="2611318" cy="40011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altLang="zh-TW" sz="2000" b="1" dirty="0">
                <a:solidFill>
                  <a:schemeClr val="bg1"/>
                </a:solidFill>
                <a:latin typeface="Times New Roman" panose="02020603050405020304" pitchFamily="18" charset="0"/>
                <a:cs typeface="Times New Roman" panose="02020603050405020304" pitchFamily="18" charset="0"/>
              </a:rPr>
              <a:t>Packet List</a:t>
            </a:r>
            <a:endParaRPr lang="zh-TW" altLang="en-US" sz="2000" b="1" dirty="0">
              <a:solidFill>
                <a:schemeClr val="bg1"/>
              </a:solidFill>
              <a:latin typeface="Times New Roman" panose="02020603050405020304" pitchFamily="18" charset="0"/>
              <a:cs typeface="Times New Roman" panose="02020603050405020304" pitchFamily="18" charset="0"/>
            </a:endParaRPr>
          </a:p>
        </p:txBody>
      </p:sp>
      <p:sp>
        <p:nvSpPr>
          <p:cNvPr id="30" name="Left Brace 29">
            <a:extLst>
              <a:ext uri="{FF2B5EF4-FFF2-40B4-BE49-F238E27FC236}">
                <a16:creationId xmlns:a16="http://schemas.microsoft.com/office/drawing/2014/main" id="{0AE3D686-7A86-4976-B445-544F5A7D747A}"/>
              </a:ext>
            </a:extLst>
          </p:cNvPr>
          <p:cNvSpPr/>
          <p:nvPr/>
        </p:nvSpPr>
        <p:spPr>
          <a:xfrm>
            <a:off x="5054588" y="3095822"/>
            <a:ext cx="53743" cy="207405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2" name="TextBox 31">
            <a:extLst>
              <a:ext uri="{FF2B5EF4-FFF2-40B4-BE49-F238E27FC236}">
                <a16:creationId xmlns:a16="http://schemas.microsoft.com/office/drawing/2014/main" id="{6408226D-75B7-42F1-948F-7EFC4E6056AE}"/>
              </a:ext>
            </a:extLst>
          </p:cNvPr>
          <p:cNvSpPr txBox="1"/>
          <p:nvPr/>
        </p:nvSpPr>
        <p:spPr>
          <a:xfrm>
            <a:off x="2099731" y="5264767"/>
            <a:ext cx="2879316" cy="40011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altLang="zh-TW" sz="2000" b="1" dirty="0">
                <a:solidFill>
                  <a:schemeClr val="bg1"/>
                </a:solidFill>
                <a:latin typeface="Times New Roman" panose="02020603050405020304" pitchFamily="18" charset="0"/>
                <a:cs typeface="Times New Roman" panose="02020603050405020304" pitchFamily="18" charset="0"/>
              </a:rPr>
              <a:t>Packet Details</a:t>
            </a:r>
            <a:endParaRPr lang="zh-TW" altLang="en-US" sz="2000" b="1" dirty="0">
              <a:solidFill>
                <a:schemeClr val="bg1"/>
              </a:solidFill>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9E650560-0B85-469C-A8F3-19B29BC8F644}"/>
              </a:ext>
            </a:extLst>
          </p:cNvPr>
          <p:cNvSpPr txBox="1"/>
          <p:nvPr/>
        </p:nvSpPr>
        <p:spPr>
          <a:xfrm>
            <a:off x="10578941" y="4866473"/>
            <a:ext cx="3287334" cy="400110"/>
          </a:xfrm>
          <a:prstGeom prst="rect">
            <a:avLst/>
          </a:prstGeom>
          <a:noFill/>
        </p:spPr>
        <p:txBody>
          <a:bodyPr wrap="square" rtlCol="0">
            <a:spAutoFit/>
          </a:bodyPr>
          <a:lstStyle/>
          <a:p>
            <a:r>
              <a:rPr lang="en-IN" altLang="zh-TW" sz="2000" b="1" dirty="0">
                <a:latin typeface="Times New Roman" panose="02020603050405020304" pitchFamily="18" charset="0"/>
                <a:cs typeface="Times New Roman" panose="02020603050405020304" pitchFamily="18" charset="0"/>
              </a:rPr>
              <a:t>Packet Bytes</a:t>
            </a:r>
            <a:endParaRPr lang="zh-TW" altLang="en-US" sz="2000" b="1" dirty="0">
              <a:latin typeface="Times New Roman" panose="02020603050405020304" pitchFamily="18" charset="0"/>
              <a:cs typeface="Times New Roman" panose="02020603050405020304" pitchFamily="18" charset="0"/>
            </a:endParaRPr>
          </a:p>
        </p:txBody>
      </p:sp>
      <p:sp>
        <p:nvSpPr>
          <p:cNvPr id="35" name="Right Brace 34">
            <a:extLst>
              <a:ext uri="{FF2B5EF4-FFF2-40B4-BE49-F238E27FC236}">
                <a16:creationId xmlns:a16="http://schemas.microsoft.com/office/drawing/2014/main" id="{F70ADA21-4E00-42D4-A4B3-0EEE169EE982}"/>
              </a:ext>
            </a:extLst>
          </p:cNvPr>
          <p:cNvSpPr/>
          <p:nvPr/>
        </p:nvSpPr>
        <p:spPr>
          <a:xfrm>
            <a:off x="10893669" y="5264767"/>
            <a:ext cx="96716" cy="881056"/>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ln w="0"/>
              <a:effectLst>
                <a:outerShdw blurRad="38100" dist="19050" dir="2700000" algn="tl" rotWithShape="0">
                  <a:schemeClr val="dk1">
                    <a:alpha val="40000"/>
                  </a:schemeClr>
                </a:outerShdw>
              </a:effectLst>
            </a:endParaRPr>
          </a:p>
        </p:txBody>
      </p:sp>
      <p:sp>
        <p:nvSpPr>
          <p:cNvPr id="37" name="TextBox 36">
            <a:extLst>
              <a:ext uri="{FF2B5EF4-FFF2-40B4-BE49-F238E27FC236}">
                <a16:creationId xmlns:a16="http://schemas.microsoft.com/office/drawing/2014/main" id="{08D86F4A-0E4E-469B-A52B-FE5E8BE862A3}"/>
              </a:ext>
            </a:extLst>
          </p:cNvPr>
          <p:cNvSpPr txBox="1"/>
          <p:nvPr/>
        </p:nvSpPr>
        <p:spPr>
          <a:xfrm>
            <a:off x="5274889" y="5811715"/>
            <a:ext cx="3280026" cy="400110"/>
          </a:xfrm>
          <a:prstGeom prst="rect">
            <a:avLst/>
          </a:prstGeom>
          <a:noFill/>
        </p:spPr>
        <p:txBody>
          <a:bodyPr wrap="square" rtlCol="0">
            <a:spAutoFit/>
          </a:bodyPr>
          <a:lstStyle/>
          <a:p>
            <a:r>
              <a:rPr lang="en-IN" altLang="zh-TW" sz="2000" b="1" dirty="0">
                <a:latin typeface="Times New Roman" panose="02020603050405020304" pitchFamily="18" charset="0"/>
                <a:cs typeface="Times New Roman" panose="02020603050405020304" pitchFamily="18" charset="0"/>
              </a:rPr>
              <a:t>Wireshark interface</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6592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10E94DE2-22F1-420E-A1DB-3A30FC750108}"/>
              </a:ext>
            </a:extLst>
          </p:cNvPr>
          <p:cNvPicPr>
            <a:picLocks noChangeAspect="1"/>
          </p:cNvPicPr>
          <p:nvPr/>
        </p:nvPicPr>
        <p:blipFill>
          <a:blip r:embed="rId3"/>
          <a:stretch>
            <a:fillRect/>
          </a:stretch>
        </p:blipFill>
        <p:spPr>
          <a:xfrm>
            <a:off x="6792638" y="0"/>
            <a:ext cx="5390908" cy="3529360"/>
          </a:xfrm>
          <a:prstGeom prst="rect">
            <a:avLst/>
          </a:prstGeom>
        </p:spPr>
      </p:pic>
      <p:sp>
        <p:nvSpPr>
          <p:cNvPr id="4" name="TextBox 3">
            <a:extLst>
              <a:ext uri="{FF2B5EF4-FFF2-40B4-BE49-F238E27FC236}">
                <a16:creationId xmlns:a16="http://schemas.microsoft.com/office/drawing/2014/main" id="{B2983073-8B8F-4279-B1AE-699A22D53E2A}"/>
              </a:ext>
            </a:extLst>
          </p:cNvPr>
          <p:cNvSpPr txBox="1"/>
          <p:nvPr/>
        </p:nvSpPr>
        <p:spPr>
          <a:xfrm>
            <a:off x="7335716" y="571474"/>
            <a:ext cx="5178669" cy="338554"/>
          </a:xfrm>
          <a:prstGeom prst="rect">
            <a:avLst/>
          </a:prstGeom>
          <a:noFill/>
        </p:spPr>
        <p:txBody>
          <a:bodyPr wrap="square" rtlCol="0">
            <a:spAutoFit/>
          </a:bodyPr>
          <a:lstStyle/>
          <a:p>
            <a:r>
              <a:rPr lang="en-IN" altLang="zh-TW" sz="1600" dirty="0"/>
              <a:t>Statistics-&gt; Tcp Stream graphs -&gt; RTT(Round Trip Time)</a:t>
            </a:r>
            <a:endParaRPr lang="zh-TW" altLang="en-US" sz="1600" dirty="0"/>
          </a:p>
        </p:txBody>
      </p:sp>
      <p:pic>
        <p:nvPicPr>
          <p:cNvPr id="6" name="Picture 5">
            <a:extLst>
              <a:ext uri="{FF2B5EF4-FFF2-40B4-BE49-F238E27FC236}">
                <a16:creationId xmlns:a16="http://schemas.microsoft.com/office/drawing/2014/main" id="{DD9321F0-4CBC-475A-BBF1-A13C288AC51E}"/>
              </a:ext>
            </a:extLst>
          </p:cNvPr>
          <p:cNvPicPr>
            <a:picLocks noChangeAspect="1"/>
          </p:cNvPicPr>
          <p:nvPr/>
        </p:nvPicPr>
        <p:blipFill>
          <a:blip r:embed="rId4"/>
          <a:stretch>
            <a:fillRect/>
          </a:stretch>
        </p:blipFill>
        <p:spPr>
          <a:xfrm>
            <a:off x="8454" y="4300"/>
            <a:ext cx="6792638" cy="3202507"/>
          </a:xfrm>
          <a:prstGeom prst="rect">
            <a:avLst/>
          </a:prstGeom>
        </p:spPr>
      </p:pic>
      <p:sp>
        <p:nvSpPr>
          <p:cNvPr id="10" name="TextBox 9">
            <a:extLst>
              <a:ext uri="{FF2B5EF4-FFF2-40B4-BE49-F238E27FC236}">
                <a16:creationId xmlns:a16="http://schemas.microsoft.com/office/drawing/2014/main" id="{5A434450-604B-4892-B72B-532403D6CE93}"/>
              </a:ext>
            </a:extLst>
          </p:cNvPr>
          <p:cNvSpPr txBox="1"/>
          <p:nvPr/>
        </p:nvSpPr>
        <p:spPr>
          <a:xfrm>
            <a:off x="3404773" y="0"/>
            <a:ext cx="2461846" cy="369332"/>
          </a:xfrm>
          <a:prstGeom prst="rect">
            <a:avLst/>
          </a:prstGeom>
          <a:noFill/>
        </p:spPr>
        <p:txBody>
          <a:bodyPr wrap="square" rtlCol="0">
            <a:spAutoFit/>
          </a:bodyPr>
          <a:lstStyle/>
          <a:p>
            <a:r>
              <a:rPr lang="en-IN" altLang="zh-TW" dirty="0"/>
              <a:t>TCP Filter</a:t>
            </a:r>
            <a:endParaRPr lang="zh-TW" altLang="en-US" dirty="0"/>
          </a:p>
        </p:txBody>
      </p:sp>
      <p:pic>
        <p:nvPicPr>
          <p:cNvPr id="11" name="Picture 10">
            <a:extLst>
              <a:ext uri="{FF2B5EF4-FFF2-40B4-BE49-F238E27FC236}">
                <a16:creationId xmlns:a16="http://schemas.microsoft.com/office/drawing/2014/main" id="{DF91758E-D706-4FB2-87F8-CE39334F3FA8}"/>
              </a:ext>
            </a:extLst>
          </p:cNvPr>
          <p:cNvPicPr>
            <a:picLocks noChangeAspect="1"/>
          </p:cNvPicPr>
          <p:nvPr/>
        </p:nvPicPr>
        <p:blipFill>
          <a:blip r:embed="rId5"/>
          <a:stretch>
            <a:fillRect/>
          </a:stretch>
        </p:blipFill>
        <p:spPr>
          <a:xfrm>
            <a:off x="0" y="3211848"/>
            <a:ext cx="6792638" cy="3651192"/>
          </a:xfrm>
          <a:prstGeom prst="rect">
            <a:avLst/>
          </a:prstGeom>
        </p:spPr>
      </p:pic>
      <p:pic>
        <p:nvPicPr>
          <p:cNvPr id="13" name="Picture 12">
            <a:extLst>
              <a:ext uri="{FF2B5EF4-FFF2-40B4-BE49-F238E27FC236}">
                <a16:creationId xmlns:a16="http://schemas.microsoft.com/office/drawing/2014/main" id="{D4E3A64D-2824-4E31-93E0-3D32F07CA6F5}"/>
              </a:ext>
            </a:extLst>
          </p:cNvPr>
          <p:cNvPicPr>
            <a:picLocks noChangeAspect="1"/>
          </p:cNvPicPr>
          <p:nvPr/>
        </p:nvPicPr>
        <p:blipFill>
          <a:blip r:embed="rId6"/>
          <a:stretch>
            <a:fillRect/>
          </a:stretch>
        </p:blipFill>
        <p:spPr>
          <a:xfrm>
            <a:off x="6792638" y="3529360"/>
            <a:ext cx="5416270" cy="3324340"/>
          </a:xfrm>
          <a:prstGeom prst="rect">
            <a:avLst/>
          </a:prstGeom>
        </p:spPr>
      </p:pic>
      <p:sp>
        <p:nvSpPr>
          <p:cNvPr id="14" name="TextBox 13">
            <a:extLst>
              <a:ext uri="{FF2B5EF4-FFF2-40B4-BE49-F238E27FC236}">
                <a16:creationId xmlns:a16="http://schemas.microsoft.com/office/drawing/2014/main" id="{5563ECE3-4115-48E7-AB7B-6642EA691715}"/>
              </a:ext>
            </a:extLst>
          </p:cNvPr>
          <p:cNvSpPr txBox="1"/>
          <p:nvPr/>
        </p:nvSpPr>
        <p:spPr>
          <a:xfrm>
            <a:off x="9627578" y="3460079"/>
            <a:ext cx="1925515" cy="369332"/>
          </a:xfrm>
          <a:prstGeom prst="rect">
            <a:avLst/>
          </a:prstGeom>
          <a:noFill/>
        </p:spPr>
        <p:txBody>
          <a:bodyPr wrap="square" rtlCol="0">
            <a:spAutoFit/>
          </a:bodyPr>
          <a:lstStyle/>
          <a:p>
            <a:r>
              <a:rPr lang="en-IN" altLang="zh-TW" dirty="0"/>
              <a:t>UDP Filter</a:t>
            </a:r>
            <a:endParaRPr lang="zh-TW" altLang="en-US" dirty="0"/>
          </a:p>
        </p:txBody>
      </p:sp>
      <p:sp>
        <p:nvSpPr>
          <p:cNvPr id="15" name="TextBox 14">
            <a:extLst>
              <a:ext uri="{FF2B5EF4-FFF2-40B4-BE49-F238E27FC236}">
                <a16:creationId xmlns:a16="http://schemas.microsoft.com/office/drawing/2014/main" id="{8B1E8467-7B13-41A1-936C-ED7A3FD2CCF7}"/>
              </a:ext>
            </a:extLst>
          </p:cNvPr>
          <p:cNvSpPr txBox="1"/>
          <p:nvPr/>
        </p:nvSpPr>
        <p:spPr>
          <a:xfrm>
            <a:off x="3643832" y="3717671"/>
            <a:ext cx="3231753" cy="584775"/>
          </a:xfrm>
          <a:prstGeom prst="rect">
            <a:avLst/>
          </a:prstGeom>
          <a:noFill/>
        </p:spPr>
        <p:txBody>
          <a:bodyPr wrap="square" rtlCol="0">
            <a:spAutoFit/>
          </a:bodyPr>
          <a:lstStyle/>
          <a:p>
            <a:r>
              <a:rPr lang="en-IN" altLang="zh-TW" sz="1600" dirty="0">
                <a:latin typeface="Times New Roman" panose="02020603050405020304" pitchFamily="18" charset="0"/>
                <a:cs typeface="Times New Roman" panose="02020603050405020304" pitchFamily="18" charset="0"/>
              </a:rPr>
              <a:t>Checksum errors and tcp reset shown in black and red colour filters</a:t>
            </a:r>
            <a:endParaRPr lang="zh-TW"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2377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4" name="TextBox 3">
            <a:extLst>
              <a:ext uri="{FF2B5EF4-FFF2-40B4-BE49-F238E27FC236}">
                <a16:creationId xmlns:a16="http://schemas.microsoft.com/office/drawing/2014/main" id="{3289E61E-AF3E-4C61-B088-5825641F6A61}"/>
              </a:ext>
            </a:extLst>
          </p:cNvPr>
          <p:cNvSpPr txBox="1"/>
          <p:nvPr/>
        </p:nvSpPr>
        <p:spPr>
          <a:xfrm>
            <a:off x="1110761" y="349462"/>
            <a:ext cx="9970477"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400" dirty="0">
                <a:solidFill>
                  <a:schemeClr val="accent4">
                    <a:lumMod val="20000"/>
                    <a:lumOff val="80000"/>
                  </a:schemeClr>
                </a:solidFill>
                <a:latin typeface="Times New Roman" panose="02020603050405020304" pitchFamily="18" charset="0"/>
                <a:cs typeface="Times New Roman" panose="02020603050405020304" pitchFamily="18" charset="0"/>
              </a:rPr>
              <a:t>REAL IMPLEMENTATION OF WIRESHARK TO DETECT MITM ATTACK</a:t>
            </a:r>
            <a:endParaRPr lang="zh-TW" altLang="en-US" sz="24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CC961B9-7022-4C8C-826D-50E5C7683E4D}"/>
              </a:ext>
            </a:extLst>
          </p:cNvPr>
          <p:cNvSpPr txBox="1"/>
          <p:nvPr/>
        </p:nvSpPr>
        <p:spPr>
          <a:xfrm>
            <a:off x="135549" y="1292040"/>
            <a:ext cx="8255978" cy="3693319"/>
          </a:xfrm>
          <a:prstGeom prst="rect">
            <a:avLst/>
          </a:prstGeom>
          <a:noFill/>
        </p:spPr>
        <p:txBody>
          <a:bodyPr wrap="square" rtlCol="0">
            <a:spAutoFit/>
          </a:bodyPr>
          <a:lstStyle/>
          <a:p>
            <a:pPr marL="285750" indent="-285750" algn="just">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A man in the middle (MITM) attack is a general term for when a perpetrator positions himself in a conversation between a user and an application—either to eavesdrop or to impersonate one of the parties, making it appear as if a normal exchange of information is taking place.</a:t>
            </a:r>
          </a:p>
          <a:p>
            <a:pPr marL="285750" indent="-285750" algn="just">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The goal of an attack is to steal personal information, such as login credentials, account details and credit card numbers. Targets are typically the users of financial applications, SaaS businesses, e-commerce sites and other websites where logging in is required.</a:t>
            </a:r>
          </a:p>
          <a:p>
            <a:pPr marL="285750" indent="-285750" algn="just">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Information obtained during an attack could be used for many purposes, including identity theft, unapproved fund transfers or an illicit password change.</a:t>
            </a:r>
          </a:p>
          <a:p>
            <a:endParaRPr lang="zh-TW" altLang="en-US" dirty="0"/>
          </a:p>
        </p:txBody>
      </p:sp>
      <p:pic>
        <p:nvPicPr>
          <p:cNvPr id="7" name="Picture 6">
            <a:extLst>
              <a:ext uri="{FF2B5EF4-FFF2-40B4-BE49-F238E27FC236}">
                <a16:creationId xmlns:a16="http://schemas.microsoft.com/office/drawing/2014/main" id="{6FF1A9C1-D1BB-4991-93B5-61D2EB506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1527" y="1397502"/>
            <a:ext cx="3611438" cy="1653429"/>
          </a:xfrm>
          <a:prstGeom prst="rect">
            <a:avLst/>
          </a:prstGeom>
        </p:spPr>
      </p:pic>
      <p:sp>
        <p:nvSpPr>
          <p:cNvPr id="10" name="TextBox 9">
            <a:extLst>
              <a:ext uri="{FF2B5EF4-FFF2-40B4-BE49-F238E27FC236}">
                <a16:creationId xmlns:a16="http://schemas.microsoft.com/office/drawing/2014/main" id="{B76B2075-5B2B-456B-95BA-95A9110F37B0}"/>
              </a:ext>
            </a:extLst>
          </p:cNvPr>
          <p:cNvSpPr txBox="1"/>
          <p:nvPr/>
        </p:nvSpPr>
        <p:spPr>
          <a:xfrm>
            <a:off x="135549" y="5000869"/>
            <a:ext cx="8255978" cy="923330"/>
          </a:xfrm>
          <a:prstGeom prst="rect">
            <a:avLst/>
          </a:prstGeom>
          <a:noFill/>
        </p:spPr>
        <p:txBody>
          <a:bodyPr wrap="square" rtlCol="0">
            <a:spAutoFit/>
          </a:bodyPr>
          <a:lstStyle/>
          <a:p>
            <a:pPr marL="285750" indent="-285750" algn="just">
              <a:buFont typeface="Arial" panose="020B0604020202020204" pitchFamily="34" charset="0"/>
              <a:buChar char="•"/>
            </a:pP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To perform this I am going to use Kali Linux and windows operating system,</a:t>
            </a:r>
          </a:p>
          <a:p>
            <a:pPr algn="just"/>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     where Kali Linux machine will be the attacker machine and windows will be the</a:t>
            </a:r>
          </a:p>
          <a:p>
            <a:pPr algn="just"/>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      victim machine.</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162C9DCD-B39E-4A3D-8AFE-6A8582D0F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6114" y="3429000"/>
            <a:ext cx="1725649" cy="1653429"/>
          </a:xfrm>
          <a:prstGeom prst="rect">
            <a:avLst/>
          </a:prstGeom>
        </p:spPr>
      </p:pic>
      <p:pic>
        <p:nvPicPr>
          <p:cNvPr id="16" name="Picture 15">
            <a:extLst>
              <a:ext uri="{FF2B5EF4-FFF2-40B4-BE49-F238E27FC236}">
                <a16:creationId xmlns:a16="http://schemas.microsoft.com/office/drawing/2014/main" id="{0217CD34-751E-46DB-B69D-353C52EB9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3277" y="5319191"/>
            <a:ext cx="2489688" cy="1307086"/>
          </a:xfrm>
          <a:prstGeom prst="rect">
            <a:avLst/>
          </a:prstGeom>
        </p:spPr>
      </p:pic>
    </p:spTree>
    <p:extLst>
      <p:ext uri="{BB962C8B-B14F-4D97-AF65-F5344CB8AC3E}">
        <p14:creationId xmlns:p14="http://schemas.microsoft.com/office/powerpoint/2010/main" val="2506826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FA4E6B02-9F5D-40DC-BC8D-A1B91CCFD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15" y="87923"/>
            <a:ext cx="8141377" cy="6655776"/>
          </a:xfrm>
          <a:prstGeom prst="rect">
            <a:avLst/>
          </a:prstGeom>
        </p:spPr>
      </p:pic>
      <p:sp>
        <p:nvSpPr>
          <p:cNvPr id="4" name="Rectangle 3">
            <a:extLst>
              <a:ext uri="{FF2B5EF4-FFF2-40B4-BE49-F238E27FC236}">
                <a16:creationId xmlns:a16="http://schemas.microsoft.com/office/drawing/2014/main" id="{4CBB4FB2-59CB-4676-9510-D6492B797358}"/>
              </a:ext>
            </a:extLst>
          </p:cNvPr>
          <p:cNvSpPr/>
          <p:nvPr/>
        </p:nvSpPr>
        <p:spPr>
          <a:xfrm>
            <a:off x="97015" y="4325815"/>
            <a:ext cx="1802423" cy="193431"/>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TW" altLang="en-US"/>
          </a:p>
        </p:txBody>
      </p:sp>
      <p:sp>
        <p:nvSpPr>
          <p:cNvPr id="8" name="Rectangle 7">
            <a:extLst>
              <a:ext uri="{FF2B5EF4-FFF2-40B4-BE49-F238E27FC236}">
                <a16:creationId xmlns:a16="http://schemas.microsoft.com/office/drawing/2014/main" id="{D7E9945F-811D-497F-A188-DB1E3B8DA7A0}"/>
              </a:ext>
            </a:extLst>
          </p:cNvPr>
          <p:cNvSpPr/>
          <p:nvPr/>
        </p:nvSpPr>
        <p:spPr>
          <a:xfrm>
            <a:off x="2250831" y="3886201"/>
            <a:ext cx="879232" cy="26670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TW" altLang="en-US"/>
          </a:p>
        </p:txBody>
      </p:sp>
      <p:pic>
        <p:nvPicPr>
          <p:cNvPr id="10" name="Picture 9">
            <a:extLst>
              <a:ext uri="{FF2B5EF4-FFF2-40B4-BE49-F238E27FC236}">
                <a16:creationId xmlns:a16="http://schemas.microsoft.com/office/drawing/2014/main" id="{C8CA91D5-5E69-4CE2-A1B3-F38304B343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4052" y="1354015"/>
            <a:ext cx="7250933" cy="5477607"/>
          </a:xfrm>
          <a:prstGeom prst="rect">
            <a:avLst/>
          </a:prstGeom>
        </p:spPr>
      </p:pic>
      <p:sp>
        <p:nvSpPr>
          <p:cNvPr id="11" name="Rectangle 10">
            <a:extLst>
              <a:ext uri="{FF2B5EF4-FFF2-40B4-BE49-F238E27FC236}">
                <a16:creationId xmlns:a16="http://schemas.microsoft.com/office/drawing/2014/main" id="{C79F86B8-B5AE-412B-9378-8D10AB0242AC}"/>
              </a:ext>
            </a:extLst>
          </p:cNvPr>
          <p:cNvSpPr/>
          <p:nvPr/>
        </p:nvSpPr>
        <p:spPr>
          <a:xfrm>
            <a:off x="5671038" y="4152901"/>
            <a:ext cx="403639" cy="172914"/>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TW" altLang="en-US"/>
          </a:p>
        </p:txBody>
      </p:sp>
    </p:spTree>
    <p:extLst>
      <p:ext uri="{BB962C8B-B14F-4D97-AF65-F5344CB8AC3E}">
        <p14:creationId xmlns:p14="http://schemas.microsoft.com/office/powerpoint/2010/main" val="3972121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sp>
        <p:nvSpPr>
          <p:cNvPr id="2" name="TextBox 1">
            <a:extLst>
              <a:ext uri="{FF2B5EF4-FFF2-40B4-BE49-F238E27FC236}">
                <a16:creationId xmlns:a16="http://schemas.microsoft.com/office/drawing/2014/main" id="{A660C056-27A6-43D6-9CA5-025F2B5C6DB1}"/>
              </a:ext>
            </a:extLst>
          </p:cNvPr>
          <p:cNvSpPr txBox="1"/>
          <p:nvPr/>
        </p:nvSpPr>
        <p:spPr>
          <a:xfrm>
            <a:off x="3177309" y="-217014"/>
            <a:ext cx="7998691" cy="1208023"/>
          </a:xfrm>
          <a:prstGeom prst="rect">
            <a:avLst/>
          </a:prstGeom>
          <a:noFill/>
        </p:spPr>
        <p:txBody>
          <a:bodyPr wrap="square" rtlCol="0">
            <a:spAutoFit/>
          </a:bodyPr>
          <a:lstStyle/>
          <a:p>
            <a:pPr>
              <a:lnSpc>
                <a:spcPts val="10560"/>
              </a:lnSpc>
            </a:pPr>
            <a:r>
              <a:rPr lang="en-US" altLang="zh-TW" sz="3200" b="1" dirty="0">
                <a:solidFill>
                  <a:schemeClr val="accent4">
                    <a:lumMod val="20000"/>
                    <a:lumOff val="80000"/>
                  </a:schemeClr>
                </a:solidFill>
                <a:latin typeface="Times New Roman" panose="02020603050405020304" pitchFamily="18" charset="0"/>
                <a:cs typeface="Times New Roman" panose="02020603050405020304" pitchFamily="18" charset="0"/>
              </a:rPr>
              <a:t>INTERNSHIP REPORT PLAN </a:t>
            </a:r>
          </a:p>
        </p:txBody>
      </p:sp>
      <p:sp>
        <p:nvSpPr>
          <p:cNvPr id="3" name="TextBox 2">
            <a:extLst>
              <a:ext uri="{FF2B5EF4-FFF2-40B4-BE49-F238E27FC236}">
                <a16:creationId xmlns:a16="http://schemas.microsoft.com/office/drawing/2014/main" id="{11E48E56-90BA-4E6A-9637-5D359013ED8A}"/>
              </a:ext>
            </a:extLst>
          </p:cNvPr>
          <p:cNvSpPr txBox="1"/>
          <p:nvPr/>
        </p:nvSpPr>
        <p:spPr>
          <a:xfrm>
            <a:off x="1228436" y="1856509"/>
            <a:ext cx="8857673" cy="3816429"/>
          </a:xfrm>
          <a:prstGeom prst="rect">
            <a:avLst/>
          </a:prstGeom>
          <a:noFill/>
        </p:spPr>
        <p:txBody>
          <a:bodyPr wrap="square" rtlCol="0">
            <a:spAutoFit/>
          </a:bodyPr>
          <a:lstStyle/>
          <a:p>
            <a:pPr algn="just"/>
            <a:r>
              <a:rPr lang="en-US" altLang="zh-TW" sz="3200" dirty="0">
                <a:solidFill>
                  <a:schemeClr val="accent4">
                    <a:lumMod val="20000"/>
                    <a:lumOff val="80000"/>
                  </a:schemeClr>
                </a:solidFill>
                <a:latin typeface="Times New Roman" panose="02020603050405020304" pitchFamily="18" charset="0"/>
                <a:cs typeface="Times New Roman" panose="02020603050405020304" pitchFamily="18" charset="0"/>
              </a:rPr>
              <a:t>Month 1: Orientation and Goal Selection</a:t>
            </a:r>
          </a:p>
          <a:p>
            <a:pPr algn="just"/>
            <a:endParaRPr lang="en-IN" altLang="zh-TW" sz="32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algn="just"/>
            <a:endParaRPr lang="en-IN" altLang="zh-TW" sz="32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algn="just"/>
            <a:r>
              <a:rPr lang="en-US" altLang="zh-TW" sz="3200" dirty="0">
                <a:solidFill>
                  <a:schemeClr val="accent4">
                    <a:lumMod val="20000"/>
                    <a:lumOff val="80000"/>
                  </a:schemeClr>
                </a:solidFill>
                <a:latin typeface="Times New Roman" panose="02020603050405020304" pitchFamily="18" charset="0"/>
                <a:cs typeface="Times New Roman" panose="02020603050405020304" pitchFamily="18" charset="0"/>
              </a:rPr>
              <a:t>Month 2: Proposal and Planning</a:t>
            </a:r>
          </a:p>
          <a:p>
            <a:pPr algn="just"/>
            <a:endParaRPr lang="en-IN" altLang="zh-TW" sz="32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algn="just"/>
            <a:endParaRPr lang="en-IN" altLang="zh-TW" sz="32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algn="just"/>
            <a:r>
              <a:rPr lang="en-US" altLang="zh-TW" sz="3200" dirty="0">
                <a:solidFill>
                  <a:schemeClr val="accent4">
                    <a:lumMod val="20000"/>
                    <a:lumOff val="80000"/>
                  </a:schemeClr>
                </a:solidFill>
                <a:latin typeface="Times New Roman" panose="02020603050405020304" pitchFamily="18" charset="0"/>
                <a:cs typeface="Times New Roman" panose="02020603050405020304" pitchFamily="18" charset="0"/>
              </a:rPr>
              <a:t>Month 3: Implementation and Documentation</a:t>
            </a:r>
          </a:p>
          <a:p>
            <a:endParaRPr lang="zh-TW" altLang="en-US" dirty="0"/>
          </a:p>
        </p:txBody>
      </p:sp>
    </p:spTree>
    <p:extLst>
      <p:ext uri="{BB962C8B-B14F-4D97-AF65-F5344CB8AC3E}">
        <p14:creationId xmlns:p14="http://schemas.microsoft.com/office/powerpoint/2010/main" val="4144409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5" name="Picture 4">
            <a:extLst>
              <a:ext uri="{FF2B5EF4-FFF2-40B4-BE49-F238E27FC236}">
                <a16:creationId xmlns:a16="http://schemas.microsoft.com/office/drawing/2014/main" id="{8B22D62F-A761-460F-8DE6-7A32BF10C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52" y="278426"/>
            <a:ext cx="11322296" cy="6301148"/>
          </a:xfrm>
          <a:prstGeom prst="rect">
            <a:avLst/>
          </a:prstGeom>
        </p:spPr>
      </p:pic>
    </p:spTree>
    <p:extLst>
      <p:ext uri="{BB962C8B-B14F-4D97-AF65-F5344CB8AC3E}">
        <p14:creationId xmlns:p14="http://schemas.microsoft.com/office/powerpoint/2010/main" val="1435456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101802" y="30786"/>
            <a:ext cx="12192000" cy="6863040"/>
          </a:xfrm>
          <a:prstGeom prst="rect">
            <a:avLst/>
          </a:prstGeom>
        </p:spPr>
      </p:pic>
      <p:pic>
        <p:nvPicPr>
          <p:cNvPr id="4" name="Picture 3">
            <a:extLst>
              <a:ext uri="{FF2B5EF4-FFF2-40B4-BE49-F238E27FC236}">
                <a16:creationId xmlns:a16="http://schemas.microsoft.com/office/drawing/2014/main" id="{E0203660-83B6-43EB-AAD4-9066EC360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31" y="98592"/>
            <a:ext cx="7013593" cy="4279978"/>
          </a:xfrm>
          <a:prstGeom prst="rect">
            <a:avLst/>
          </a:prstGeom>
        </p:spPr>
      </p:pic>
      <p:pic>
        <p:nvPicPr>
          <p:cNvPr id="5" name="Picture 4">
            <a:extLst>
              <a:ext uri="{FF2B5EF4-FFF2-40B4-BE49-F238E27FC236}">
                <a16:creationId xmlns:a16="http://schemas.microsoft.com/office/drawing/2014/main" id="{E21B8E9B-8F2C-4833-A20C-03C822858A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7687" y="2733472"/>
            <a:ext cx="7947082" cy="3901908"/>
          </a:xfrm>
          <a:prstGeom prst="rect">
            <a:avLst/>
          </a:prstGeom>
        </p:spPr>
      </p:pic>
      <p:sp>
        <p:nvSpPr>
          <p:cNvPr id="2" name="TextBox 1">
            <a:extLst>
              <a:ext uri="{FF2B5EF4-FFF2-40B4-BE49-F238E27FC236}">
                <a16:creationId xmlns:a16="http://schemas.microsoft.com/office/drawing/2014/main" id="{EB2D5C96-7CF9-4BE1-AD49-5D7A65C083F5}"/>
              </a:ext>
            </a:extLst>
          </p:cNvPr>
          <p:cNvSpPr txBox="1"/>
          <p:nvPr/>
        </p:nvSpPr>
        <p:spPr>
          <a:xfrm>
            <a:off x="7253654" y="222620"/>
            <a:ext cx="4730261" cy="2379903"/>
          </a:xfrm>
          <a:prstGeom prst="rect">
            <a:avLst/>
          </a:prstGeom>
          <a:noFill/>
        </p:spPr>
        <p:txBody>
          <a:bodyPr wrap="square" rtlCol="0">
            <a:spAutoFit/>
          </a:bodyPr>
          <a:lstStyle/>
          <a:p>
            <a:endParaRPr lang="zh-TW" altLang="en-US" dirty="0"/>
          </a:p>
        </p:txBody>
      </p:sp>
      <p:pic>
        <p:nvPicPr>
          <p:cNvPr id="7" name="Picture 6">
            <a:extLst>
              <a:ext uri="{FF2B5EF4-FFF2-40B4-BE49-F238E27FC236}">
                <a16:creationId xmlns:a16="http://schemas.microsoft.com/office/drawing/2014/main" id="{8DF6CC60-F373-4028-9F2E-2745A1FECA92}"/>
              </a:ext>
            </a:extLst>
          </p:cNvPr>
          <p:cNvPicPr>
            <a:picLocks noChangeAspect="1"/>
          </p:cNvPicPr>
          <p:nvPr/>
        </p:nvPicPr>
        <p:blipFill rotWithShape="1">
          <a:blip r:embed="rId5">
            <a:extLst>
              <a:ext uri="{28A0092B-C50C-407E-A947-70E740481C1C}">
                <a14:useLocalDpi xmlns:a14="http://schemas.microsoft.com/office/drawing/2010/main" val="0"/>
              </a:ext>
            </a:extLst>
          </a:blip>
          <a:srcRect l="5814" r="9586"/>
          <a:stretch/>
        </p:blipFill>
        <p:spPr>
          <a:xfrm>
            <a:off x="7248055" y="638091"/>
            <a:ext cx="4842143" cy="1872761"/>
          </a:xfrm>
          <a:prstGeom prst="rect">
            <a:avLst/>
          </a:prstGeom>
        </p:spPr>
      </p:pic>
      <p:pic>
        <p:nvPicPr>
          <p:cNvPr id="11" name="Picture 10">
            <a:extLst>
              <a:ext uri="{FF2B5EF4-FFF2-40B4-BE49-F238E27FC236}">
                <a16:creationId xmlns:a16="http://schemas.microsoft.com/office/drawing/2014/main" id="{205E7B96-E2FA-4A45-8A33-311BC20E8DA6}"/>
              </a:ext>
            </a:extLst>
          </p:cNvPr>
          <p:cNvPicPr>
            <a:picLocks noChangeAspect="1"/>
          </p:cNvPicPr>
          <p:nvPr/>
        </p:nvPicPr>
        <p:blipFill>
          <a:blip r:embed="rId6"/>
          <a:stretch>
            <a:fillRect/>
          </a:stretch>
        </p:blipFill>
        <p:spPr>
          <a:xfrm>
            <a:off x="184638" y="4880388"/>
            <a:ext cx="3816662" cy="1580016"/>
          </a:xfrm>
          <a:prstGeom prst="rect">
            <a:avLst/>
          </a:prstGeom>
        </p:spPr>
      </p:pic>
      <p:sp>
        <p:nvSpPr>
          <p:cNvPr id="12" name="TextBox 11">
            <a:extLst>
              <a:ext uri="{FF2B5EF4-FFF2-40B4-BE49-F238E27FC236}">
                <a16:creationId xmlns:a16="http://schemas.microsoft.com/office/drawing/2014/main" id="{D5BF9108-1E3F-4233-98A3-85F560E09C1C}"/>
              </a:ext>
            </a:extLst>
          </p:cNvPr>
          <p:cNvSpPr txBox="1"/>
          <p:nvPr/>
        </p:nvSpPr>
        <p:spPr>
          <a:xfrm>
            <a:off x="1927111" y="4907422"/>
            <a:ext cx="1566626" cy="369332"/>
          </a:xfrm>
          <a:prstGeom prst="rect">
            <a:avLst/>
          </a:prstGeom>
          <a:noFill/>
        </p:spPr>
        <p:txBody>
          <a:bodyPr wrap="square" rtlCol="0">
            <a:spAutoFit/>
          </a:bodyPr>
          <a:lstStyle/>
          <a:p>
            <a:r>
              <a:rPr lang="en-IN" altLang="zh-TW" dirty="0">
                <a:latin typeface="Arial" panose="020B0604020202020204" pitchFamily="34" charset="0"/>
                <a:cs typeface="Arial" panose="020B0604020202020204" pitchFamily="34" charset="0"/>
              </a:rPr>
              <a:t>Sandhya</a:t>
            </a:r>
            <a:endParaRPr lang="zh-TW" altLang="en-US"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F012F952-2C99-4FA3-8A4D-2E4CF79E7DFF}"/>
              </a:ext>
            </a:extLst>
          </p:cNvPr>
          <p:cNvSpPr txBox="1"/>
          <p:nvPr/>
        </p:nvSpPr>
        <p:spPr>
          <a:xfrm>
            <a:off x="1796822" y="5360748"/>
            <a:ext cx="1696915" cy="338554"/>
          </a:xfrm>
          <a:prstGeom prst="rect">
            <a:avLst/>
          </a:prstGeom>
          <a:noFill/>
        </p:spPr>
        <p:txBody>
          <a:bodyPr wrap="square" rtlCol="0">
            <a:spAutoFit/>
          </a:bodyPr>
          <a:lstStyle/>
          <a:p>
            <a:r>
              <a:rPr lang="en-IN" altLang="zh-TW" sz="1600" dirty="0">
                <a:latin typeface="Arial" panose="020B0604020202020204" pitchFamily="34" charset="0"/>
                <a:cs typeface="Arial" panose="020B0604020202020204" pitchFamily="34" charset="0"/>
              </a:rPr>
              <a:t>Sandhya1207</a:t>
            </a:r>
            <a:endParaRPr lang="zh-TW" altLang="en-US" sz="16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FF490AFA-8B72-4EC2-922B-18DFDCD816AD}"/>
              </a:ext>
            </a:extLst>
          </p:cNvPr>
          <p:cNvSpPr/>
          <p:nvPr/>
        </p:nvSpPr>
        <p:spPr>
          <a:xfrm>
            <a:off x="184638" y="2795954"/>
            <a:ext cx="395654" cy="167054"/>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p>
        </p:txBody>
      </p:sp>
    </p:spTree>
    <p:extLst>
      <p:ext uri="{BB962C8B-B14F-4D97-AF65-F5344CB8AC3E}">
        <p14:creationId xmlns:p14="http://schemas.microsoft.com/office/powerpoint/2010/main" val="1694690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6" name="Picture 5">
            <a:extLst>
              <a:ext uri="{FF2B5EF4-FFF2-40B4-BE49-F238E27FC236}">
                <a16:creationId xmlns:a16="http://schemas.microsoft.com/office/drawing/2014/main" id="{3C56A0DD-806A-43E3-87E3-B071F45ED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954" y="52754"/>
            <a:ext cx="11250405" cy="6706732"/>
          </a:xfrm>
          <a:prstGeom prst="rect">
            <a:avLst/>
          </a:prstGeom>
        </p:spPr>
      </p:pic>
      <p:sp>
        <p:nvSpPr>
          <p:cNvPr id="2" name="TextBox 1">
            <a:extLst>
              <a:ext uri="{FF2B5EF4-FFF2-40B4-BE49-F238E27FC236}">
                <a16:creationId xmlns:a16="http://schemas.microsoft.com/office/drawing/2014/main" id="{6915FD44-2E1F-4A59-B840-2E458ADE5959}"/>
              </a:ext>
            </a:extLst>
          </p:cNvPr>
          <p:cNvSpPr txBox="1"/>
          <p:nvPr/>
        </p:nvSpPr>
        <p:spPr>
          <a:xfrm>
            <a:off x="5029200" y="2162907"/>
            <a:ext cx="2470638" cy="307731"/>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endParaRPr lang="zh-TW" altLang="en-US" dirty="0"/>
          </a:p>
        </p:txBody>
      </p:sp>
    </p:spTree>
    <p:extLst>
      <p:ext uri="{BB962C8B-B14F-4D97-AF65-F5344CB8AC3E}">
        <p14:creationId xmlns:p14="http://schemas.microsoft.com/office/powerpoint/2010/main" val="27402264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1" y="10056"/>
            <a:ext cx="12192000" cy="6863040"/>
          </a:xfrm>
          <a:prstGeom prst="rect">
            <a:avLst/>
          </a:prstGeom>
        </p:spPr>
      </p:pic>
      <p:sp>
        <p:nvSpPr>
          <p:cNvPr id="2" name="TextBox 1">
            <a:extLst>
              <a:ext uri="{FF2B5EF4-FFF2-40B4-BE49-F238E27FC236}">
                <a16:creationId xmlns:a16="http://schemas.microsoft.com/office/drawing/2014/main" id="{B3032AF8-75FE-450C-BF61-163DAF73E76C}"/>
              </a:ext>
            </a:extLst>
          </p:cNvPr>
          <p:cNvSpPr txBox="1"/>
          <p:nvPr/>
        </p:nvSpPr>
        <p:spPr>
          <a:xfrm>
            <a:off x="174381" y="962051"/>
            <a:ext cx="7394331"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A Denial-of-service (DoS) attack is a malicious attempt to disrupt the normal traffic of a targeted server, service or network by overwhelming the target or its surrounding infrastructure with a flood of Internet traffic.</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5183B7E-EDA3-4094-A7D9-99A548DFF9D5}"/>
              </a:ext>
            </a:extLst>
          </p:cNvPr>
          <p:cNvPicPr>
            <a:picLocks noChangeAspect="1"/>
          </p:cNvPicPr>
          <p:nvPr/>
        </p:nvPicPr>
        <p:blipFill rotWithShape="1">
          <a:blip r:embed="rId3">
            <a:extLst>
              <a:ext uri="{28A0092B-C50C-407E-A947-70E740481C1C}">
                <a14:useLocalDpi xmlns:a14="http://schemas.microsoft.com/office/drawing/2010/main" val="0"/>
              </a:ext>
            </a:extLst>
          </a:blip>
          <a:srcRect t="3088" b="14494"/>
          <a:stretch/>
        </p:blipFill>
        <p:spPr>
          <a:xfrm>
            <a:off x="7018032" y="1577945"/>
            <a:ext cx="4999587" cy="2317822"/>
          </a:xfrm>
          <a:prstGeom prst="rect">
            <a:avLst/>
          </a:prstGeom>
        </p:spPr>
      </p:pic>
      <p:sp>
        <p:nvSpPr>
          <p:cNvPr id="5" name="TextBox 4">
            <a:extLst>
              <a:ext uri="{FF2B5EF4-FFF2-40B4-BE49-F238E27FC236}">
                <a16:creationId xmlns:a16="http://schemas.microsoft.com/office/drawing/2014/main" id="{2DB92C0D-25BD-4B40-8A36-90D54BF1A596}"/>
              </a:ext>
            </a:extLst>
          </p:cNvPr>
          <p:cNvSpPr txBox="1"/>
          <p:nvPr/>
        </p:nvSpPr>
        <p:spPr>
          <a:xfrm>
            <a:off x="174381" y="1937178"/>
            <a:ext cx="6295292" cy="5355312"/>
          </a:xfrm>
          <a:prstGeom prst="rect">
            <a:avLst/>
          </a:prstGeom>
          <a:noFill/>
        </p:spPr>
        <p:txBody>
          <a:bodyPr wrap="square" rtlCol="0">
            <a:spAutoFit/>
          </a:bodyPr>
          <a:lstStyle/>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A ping of death is a </a:t>
            </a:r>
            <a:r>
              <a:rPr lang="en-US" altLang="zh-TW"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hlinkClick r:id="rId4" tooltip="DoS and DDoS: attack patterns at a glance">
                  <a:extLst>
                    <a:ext uri="{A12FA001-AC4F-418D-AE19-62706E023703}">
                      <ahyp:hlinkClr xmlns:ahyp="http://schemas.microsoft.com/office/drawing/2018/hyperlinkcolor" val="tx"/>
                    </a:ext>
                  </a:extLst>
                </a:hlinkClick>
              </a:rPr>
              <a:t>Denial of Service (DoS)</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attack. To start the attack, one sends a malicious data packet to the target. When the data packet is processed by the target system, the system encounters an error that causes it to crash.</a:t>
            </a:r>
          </a:p>
          <a:p>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The </a:t>
            </a:r>
            <a:r>
              <a:rPr lang="en-US" altLang="zh-TW"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hlinkClick r:id="rId5" tooltip="Ping Command">
                  <a:extLst>
                    <a:ext uri="{A12FA001-AC4F-418D-AE19-62706E023703}">
                      <ahyp:hlinkClr xmlns:ahyp="http://schemas.microsoft.com/office/drawing/2018/hyperlinkcolor" val="tx"/>
                    </a:ext>
                  </a:extLst>
                </a:hlinkClick>
              </a:rPr>
              <a:t>ping command</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from which the attack gets its name, is usually used to test whether a network is reachable. It’s based on the </a:t>
            </a:r>
            <a:r>
              <a:rPr lang="en-US" altLang="zh-TW"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hlinkClick r:id="rId6" tooltip="What is ICMP protocol and how does it work?">
                  <a:extLst>
                    <a:ext uri="{A12FA001-AC4F-418D-AE19-62706E023703}">
                      <ahyp:hlinkClr xmlns:ahyp="http://schemas.microsoft.com/office/drawing/2018/hyperlinkcolor" val="tx"/>
                    </a:ext>
                  </a:extLst>
                </a:hlinkClick>
              </a:rPr>
              <a:t>Internet Control Message Protocol (ICMP)</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which is used to communicate status information on the Internet.</a:t>
            </a:r>
          </a:p>
          <a:p>
            <a:endParaRPr lang="en-US" altLang="zh-TW" dirty="0">
              <a:solidFill>
                <a:schemeClr val="accent4">
                  <a:lumMod val="20000"/>
                  <a:lumOff val="80000"/>
                </a:schemeClr>
              </a:solidFill>
              <a:latin typeface="OpenSansRegular"/>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TW" altLang="zh-TW" sz="1800" b="0" i="0" u="none" strike="noStrike" cap="none" normalizeH="0" baseline="0" dirty="0">
                <a:ln>
                  <a:noFill/>
                </a:ln>
                <a:solidFill>
                  <a:schemeClr val="accent4">
                    <a:lumMod val="20000"/>
                    <a:lumOff val="80000"/>
                  </a:schemeClr>
                </a:solidFill>
                <a:effectLst/>
                <a:latin typeface="Times New Roman" panose="02020603050405020304" pitchFamily="18" charset="0"/>
                <a:ea typeface="OpenSansRegular"/>
                <a:cs typeface="Times New Roman" panose="02020603050405020304" pitchFamily="18" charset="0"/>
              </a:rPr>
              <a:t>Ping of death on Windows:</a:t>
            </a:r>
            <a:endParaRPr kumimoji="0" lang="zh-TW" altLang="zh-TW" sz="1400" b="0" i="0" u="none" strike="noStrike" cap="none" normalizeH="0" baseline="0" dirty="0">
              <a:ln>
                <a:noFill/>
              </a:ln>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zh-TW" sz="1800" b="0" i="0" u="none" strike="noStrike" cap="none" normalizeH="0" baseline="0" dirty="0">
                <a:ln>
                  <a:noFill/>
                </a:ln>
                <a:solidFill>
                  <a:schemeClr val="accent4">
                    <a:lumMod val="20000"/>
                    <a:lumOff val="80000"/>
                  </a:schemeClr>
                </a:solidFill>
                <a:effectLst/>
                <a:latin typeface="Times New Roman" panose="02020603050405020304" pitchFamily="18" charset="0"/>
                <a:ea typeface="OpenSansRegular"/>
                <a:cs typeface="Times New Roman" panose="02020603050405020304" pitchFamily="18" charset="0"/>
              </a:rPr>
              <a:t>                     </a:t>
            </a:r>
            <a:r>
              <a:rPr kumimoji="0" lang="zh-TW" altLang="zh-TW" sz="1800" b="0" i="0" u="none" strike="noStrike" cap="none" normalizeH="0" baseline="0" dirty="0">
                <a:ln>
                  <a:noFill/>
                </a:ln>
                <a:solidFill>
                  <a:schemeClr val="accent4">
                    <a:lumMod val="20000"/>
                    <a:lumOff val="80000"/>
                  </a:schemeClr>
                </a:solidFill>
                <a:effectLst/>
                <a:latin typeface="Times New Roman" panose="02020603050405020304" pitchFamily="18" charset="0"/>
                <a:ea typeface="OpenSansRegular"/>
                <a:cs typeface="Times New Roman" panose="02020603050405020304" pitchFamily="18" charset="0"/>
              </a:rPr>
              <a:t>ping &lt;ip address&gt; -l 65500 -w 1 -n 1</a:t>
            </a:r>
            <a:endParaRPr kumimoji="0" lang="en-IN" altLang="zh-TW" sz="1800" b="0" i="0" u="none" strike="noStrike" cap="none" normalizeH="0" baseline="0" dirty="0">
              <a:ln>
                <a:noFill/>
              </a:ln>
              <a:solidFill>
                <a:schemeClr val="accent4">
                  <a:lumMod val="20000"/>
                  <a:lumOff val="80000"/>
                </a:schemeClr>
              </a:solidFill>
              <a:effectLst/>
              <a:latin typeface="Times New Roman" panose="02020603050405020304" pitchFamily="18" charset="0"/>
              <a:ea typeface="OpenSansRegular"/>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altLang="zh-TW" sz="1800" b="0" i="0" u="none" strike="noStrike" cap="none" normalizeH="0" baseline="0" dirty="0">
              <a:ln>
                <a:noFill/>
              </a:ln>
              <a:solidFill>
                <a:schemeClr val="accent4">
                  <a:lumMod val="20000"/>
                  <a:lumOff val="80000"/>
                </a:schemeClr>
              </a:solidFill>
              <a:effectLst/>
              <a:latin typeface="Times New Roman" panose="02020603050405020304" pitchFamily="18" charset="0"/>
              <a:ea typeface="OpenSansRegular"/>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TW" altLang="zh-TW" sz="1800" b="0" i="0" u="none" strike="noStrike" cap="none" normalizeH="0" baseline="0" dirty="0">
                <a:ln>
                  <a:noFill/>
                </a:ln>
                <a:solidFill>
                  <a:schemeClr val="accent4">
                    <a:lumMod val="20000"/>
                    <a:lumOff val="80000"/>
                  </a:schemeClr>
                </a:solidFill>
                <a:effectLst/>
                <a:latin typeface="Times New Roman" panose="02020603050405020304" pitchFamily="18" charset="0"/>
                <a:ea typeface="OpenSansRegular"/>
                <a:cs typeface="Times New Roman" panose="02020603050405020304" pitchFamily="18" charset="0"/>
              </a:rPr>
              <a:t>Ping of death on Linux/UNIX/macOS:</a:t>
            </a:r>
          </a:p>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zh-TW" sz="1800" b="0" i="0" u="none" strike="noStrike" cap="none" normalizeH="0" baseline="0" dirty="0">
                <a:ln>
                  <a:noFill/>
                </a:ln>
                <a:solidFill>
                  <a:schemeClr val="accent4">
                    <a:lumMod val="20000"/>
                    <a:lumOff val="80000"/>
                  </a:schemeClr>
                </a:solidFill>
                <a:effectLst/>
                <a:latin typeface="Times New Roman" panose="02020603050405020304" pitchFamily="18" charset="0"/>
                <a:ea typeface="OpenSansRegular"/>
                <a:cs typeface="Times New Roman" panose="02020603050405020304" pitchFamily="18" charset="0"/>
              </a:rPr>
              <a:t>                     </a:t>
            </a:r>
            <a:r>
              <a:rPr kumimoji="0" lang="zh-TW" altLang="zh-TW" sz="1800" b="0" i="0" u="none" strike="noStrike" cap="none" normalizeH="0" baseline="0" dirty="0">
                <a:ln>
                  <a:noFill/>
                </a:ln>
                <a:solidFill>
                  <a:schemeClr val="accent4">
                    <a:lumMod val="20000"/>
                    <a:lumOff val="80000"/>
                  </a:schemeClr>
                </a:solidFill>
                <a:effectLst/>
                <a:latin typeface="Times New Roman" panose="02020603050405020304" pitchFamily="18" charset="0"/>
                <a:ea typeface="OpenSansRegular"/>
                <a:cs typeface="Times New Roman" panose="02020603050405020304" pitchFamily="18" charset="0"/>
              </a:rPr>
              <a:t>ping &lt;ip address&gt; -s 65500 -t 1 -n 1</a:t>
            </a:r>
            <a:endParaRPr kumimoji="0" lang="zh-TW" altLang="zh-TW" sz="4000" b="0" i="0" u="none" strike="noStrike" cap="none" normalizeH="0" baseline="0" dirty="0">
              <a:ln>
                <a:noFill/>
              </a:ln>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rgbClr val="333333"/>
              </a:solidFill>
              <a:effectLst/>
              <a:ea typeface="OpenSansRegular"/>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OpenSansRegular"/>
              </a:rPr>
              <a:t>IP Address : 140.113.110.114</a:t>
            </a:r>
          </a:p>
          <a:p>
            <a:endParaRPr lang="en-US" altLang="zh-TW" dirty="0">
              <a:solidFill>
                <a:srgbClr val="333333"/>
              </a:solidFill>
              <a:latin typeface="OpenSansRegular"/>
            </a:endParaRPr>
          </a:p>
          <a:p>
            <a:endParaRPr lang="zh-TW" altLang="en-US" dirty="0"/>
          </a:p>
        </p:txBody>
      </p:sp>
      <p:sp>
        <p:nvSpPr>
          <p:cNvPr id="10" name="TextBox 9">
            <a:extLst>
              <a:ext uri="{FF2B5EF4-FFF2-40B4-BE49-F238E27FC236}">
                <a16:creationId xmlns:a16="http://schemas.microsoft.com/office/drawing/2014/main" id="{0198C127-E75D-4DD9-978E-184903F78146}"/>
              </a:ext>
            </a:extLst>
          </p:cNvPr>
          <p:cNvSpPr txBox="1"/>
          <p:nvPr/>
        </p:nvSpPr>
        <p:spPr>
          <a:xfrm>
            <a:off x="1110761" y="250193"/>
            <a:ext cx="9970477" cy="46166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400" dirty="0">
                <a:solidFill>
                  <a:schemeClr val="accent4">
                    <a:lumMod val="20000"/>
                    <a:lumOff val="80000"/>
                  </a:schemeClr>
                </a:solidFill>
                <a:latin typeface="Times New Roman" panose="02020603050405020304" pitchFamily="18" charset="0"/>
                <a:cs typeface="Times New Roman" panose="02020603050405020304" pitchFamily="18" charset="0"/>
              </a:rPr>
              <a:t>REAL IMPLEMENTATION OF WIRESHARK TO DETECT DOS ATTACK</a:t>
            </a:r>
            <a:endParaRPr lang="zh-TW" altLang="en-US" sz="24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C5E1803F-081B-47F9-8FCD-9C9AEEA55943}"/>
              </a:ext>
            </a:extLst>
          </p:cNvPr>
          <p:cNvSpPr/>
          <p:nvPr/>
        </p:nvSpPr>
        <p:spPr>
          <a:xfrm>
            <a:off x="1356945" y="4985302"/>
            <a:ext cx="3560885" cy="281292"/>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IN" altLang="zh-TW" dirty="0"/>
              <a:t>      </a:t>
            </a:r>
            <a:endParaRPr lang="zh-TW" altLang="en-US" dirty="0"/>
          </a:p>
        </p:txBody>
      </p:sp>
      <p:sp>
        <p:nvSpPr>
          <p:cNvPr id="11" name="Rectangle 10">
            <a:extLst>
              <a:ext uri="{FF2B5EF4-FFF2-40B4-BE49-F238E27FC236}">
                <a16:creationId xmlns:a16="http://schemas.microsoft.com/office/drawing/2014/main" id="{3C6740E8-A38F-4FA9-B62B-24BAD1EFDBCA}"/>
              </a:ext>
            </a:extLst>
          </p:cNvPr>
          <p:cNvSpPr/>
          <p:nvPr/>
        </p:nvSpPr>
        <p:spPr>
          <a:xfrm>
            <a:off x="1356945" y="5818663"/>
            <a:ext cx="3560885" cy="281292"/>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IN" altLang="zh-TW" dirty="0"/>
              <a:t>      </a:t>
            </a:r>
            <a:endParaRPr lang="zh-TW" altLang="en-US" dirty="0"/>
          </a:p>
        </p:txBody>
      </p:sp>
      <p:pic>
        <p:nvPicPr>
          <p:cNvPr id="13" name="Picture 12">
            <a:extLst>
              <a:ext uri="{FF2B5EF4-FFF2-40B4-BE49-F238E27FC236}">
                <a16:creationId xmlns:a16="http://schemas.microsoft.com/office/drawing/2014/main" id="{E5EC076F-9B31-4FF4-B7AA-980CC9582CB7}"/>
              </a:ext>
            </a:extLst>
          </p:cNvPr>
          <p:cNvPicPr>
            <a:picLocks noChangeAspect="1"/>
          </p:cNvPicPr>
          <p:nvPr/>
        </p:nvPicPr>
        <p:blipFill rotWithShape="1">
          <a:blip r:embed="rId7"/>
          <a:srcRect b="9783"/>
          <a:stretch/>
        </p:blipFill>
        <p:spPr>
          <a:xfrm>
            <a:off x="6323138" y="3962176"/>
            <a:ext cx="3893523" cy="2805220"/>
          </a:xfrm>
          <a:prstGeom prst="rect">
            <a:avLst/>
          </a:prstGeom>
        </p:spPr>
      </p:pic>
      <p:cxnSp>
        <p:nvCxnSpPr>
          <p:cNvPr id="15" name="Straight Connector 14">
            <a:extLst>
              <a:ext uri="{FF2B5EF4-FFF2-40B4-BE49-F238E27FC236}">
                <a16:creationId xmlns:a16="http://schemas.microsoft.com/office/drawing/2014/main" id="{CC7E8BEA-CF33-4EC2-8FDF-D661FF9042B9}"/>
              </a:ext>
            </a:extLst>
          </p:cNvPr>
          <p:cNvCxnSpPr>
            <a:cxnSpLocks/>
          </p:cNvCxnSpPr>
          <p:nvPr/>
        </p:nvCxnSpPr>
        <p:spPr>
          <a:xfrm>
            <a:off x="6625738" y="4543145"/>
            <a:ext cx="2285999" cy="0"/>
          </a:xfrm>
          <a:prstGeom prst="line">
            <a:avLst/>
          </a:prstGeom>
          <a:ln w="31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2181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9F5CA3-433D-4F8D-98ED-340F4AE28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52159"/>
            <a:ext cx="6197435" cy="3341077"/>
          </a:xfrm>
          <a:prstGeom prst="rect">
            <a:avLst/>
          </a:prstGeom>
        </p:spPr>
      </p:pic>
      <p:pic>
        <p:nvPicPr>
          <p:cNvPr id="8" name="Picture 7">
            <a:extLst>
              <a:ext uri="{FF2B5EF4-FFF2-40B4-BE49-F238E27FC236}">
                <a16:creationId xmlns:a16="http://schemas.microsoft.com/office/drawing/2014/main" id="{2721D772-8BD4-4DB7-ABF7-15C74B7E9F3C}"/>
              </a:ext>
            </a:extLst>
          </p:cNvPr>
          <p:cNvPicPr>
            <a:picLocks noChangeAspect="1"/>
          </p:cNvPicPr>
          <p:nvPr/>
        </p:nvPicPr>
        <p:blipFill rotWithShape="1">
          <a:blip r:embed="rId3">
            <a:extLst>
              <a:ext uri="{28A0092B-C50C-407E-A947-70E740481C1C}">
                <a14:useLocalDpi xmlns:a14="http://schemas.microsoft.com/office/drawing/2010/main" val="0"/>
              </a:ext>
            </a:extLst>
          </a:blip>
          <a:srcRect r="23150"/>
          <a:stretch/>
        </p:blipFill>
        <p:spPr>
          <a:xfrm>
            <a:off x="5994566" y="61546"/>
            <a:ext cx="6085884" cy="3105882"/>
          </a:xfrm>
          <a:prstGeom prst="rect">
            <a:avLst/>
          </a:prstGeom>
        </p:spPr>
      </p:pic>
      <p:pic>
        <p:nvPicPr>
          <p:cNvPr id="10" name="Picture 9">
            <a:extLst>
              <a:ext uri="{FF2B5EF4-FFF2-40B4-BE49-F238E27FC236}">
                <a16:creationId xmlns:a16="http://schemas.microsoft.com/office/drawing/2014/main" id="{508C08B9-B8AE-4C6A-9ACD-4EA2F30E6356}"/>
              </a:ext>
            </a:extLst>
          </p:cNvPr>
          <p:cNvPicPr>
            <a:picLocks noChangeAspect="1"/>
          </p:cNvPicPr>
          <p:nvPr/>
        </p:nvPicPr>
        <p:blipFill rotWithShape="1">
          <a:blip r:embed="rId4">
            <a:extLst>
              <a:ext uri="{28A0092B-C50C-407E-A947-70E740481C1C}">
                <a14:useLocalDpi xmlns:a14="http://schemas.microsoft.com/office/drawing/2010/main" val="0"/>
              </a:ext>
            </a:extLst>
          </a:blip>
          <a:srcRect t="5302"/>
          <a:stretch/>
        </p:blipFill>
        <p:spPr>
          <a:xfrm>
            <a:off x="6074115" y="2630832"/>
            <a:ext cx="6117885" cy="4262404"/>
          </a:xfrm>
          <a:prstGeom prst="rect">
            <a:avLst/>
          </a:prstGeom>
        </p:spPr>
      </p:pic>
      <p:sp>
        <p:nvSpPr>
          <p:cNvPr id="11" name="TextBox 10">
            <a:extLst>
              <a:ext uri="{FF2B5EF4-FFF2-40B4-BE49-F238E27FC236}">
                <a16:creationId xmlns:a16="http://schemas.microsoft.com/office/drawing/2014/main" id="{0686D3B2-BC51-4A18-ADEB-DD7B2E5CEFD9}"/>
              </a:ext>
            </a:extLst>
          </p:cNvPr>
          <p:cNvSpPr txBox="1"/>
          <p:nvPr/>
        </p:nvSpPr>
        <p:spPr>
          <a:xfrm>
            <a:off x="8423031" y="0"/>
            <a:ext cx="3305907" cy="307777"/>
          </a:xfrm>
          <a:prstGeom prst="rect">
            <a:avLst/>
          </a:prstGeom>
          <a:noFill/>
        </p:spPr>
        <p:txBody>
          <a:bodyPr wrap="square" rtlCol="0">
            <a:spAutoFit/>
          </a:bodyPr>
          <a:lstStyle/>
          <a:p>
            <a:r>
              <a:rPr lang="en-IN" altLang="zh-TW" sz="1400" dirty="0">
                <a:latin typeface="Times New Roman" panose="02020603050405020304" pitchFamily="18" charset="0"/>
                <a:cs typeface="Times New Roman" panose="02020603050405020304" pitchFamily="18" charset="0"/>
              </a:rPr>
              <a:t>PING command packets in wireshark</a:t>
            </a:r>
            <a:endParaRPr lang="zh-TW" altLang="en-US" sz="1400"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BC2466F5-23CC-49E5-BB1D-4AB082C4EC0A}"/>
              </a:ext>
            </a:extLst>
          </p:cNvPr>
          <p:cNvPicPr>
            <a:picLocks noChangeAspect="1"/>
          </p:cNvPicPr>
          <p:nvPr/>
        </p:nvPicPr>
        <p:blipFill rotWithShape="1">
          <a:blip r:embed="rId5">
            <a:extLst>
              <a:ext uri="{28A0092B-C50C-407E-A947-70E740481C1C}">
                <a14:useLocalDpi xmlns:a14="http://schemas.microsoft.com/office/drawing/2010/main" val="0"/>
              </a:ext>
            </a:extLst>
          </a:blip>
          <a:srcRect r="28966"/>
          <a:stretch/>
        </p:blipFill>
        <p:spPr>
          <a:xfrm>
            <a:off x="0" y="-131976"/>
            <a:ext cx="5922336" cy="3640015"/>
          </a:xfrm>
          <a:prstGeom prst="rect">
            <a:avLst/>
          </a:prstGeom>
        </p:spPr>
      </p:pic>
      <p:sp>
        <p:nvSpPr>
          <p:cNvPr id="19" name="TextBox 18">
            <a:extLst>
              <a:ext uri="{FF2B5EF4-FFF2-40B4-BE49-F238E27FC236}">
                <a16:creationId xmlns:a16="http://schemas.microsoft.com/office/drawing/2014/main" id="{420AEA1C-6915-4E23-AEAC-E33FA10F9ABD}"/>
              </a:ext>
            </a:extLst>
          </p:cNvPr>
          <p:cNvSpPr txBox="1"/>
          <p:nvPr/>
        </p:nvSpPr>
        <p:spPr>
          <a:xfrm>
            <a:off x="2637692" y="1573823"/>
            <a:ext cx="2646485" cy="105508"/>
          </a:xfrm>
          <a:prstGeom prst="rect">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endParaRPr lang="zh-TW" altLang="en-US"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2430F177-AE14-43EF-A136-CB88625B2B22}"/>
              </a:ext>
            </a:extLst>
          </p:cNvPr>
          <p:cNvSpPr txBox="1"/>
          <p:nvPr/>
        </p:nvSpPr>
        <p:spPr>
          <a:xfrm>
            <a:off x="3715178" y="3596011"/>
            <a:ext cx="2554488" cy="338554"/>
          </a:xfrm>
          <a:prstGeom prst="rect">
            <a:avLst/>
          </a:prstGeom>
          <a:noFill/>
        </p:spPr>
        <p:txBody>
          <a:bodyPr wrap="square" rtlCol="0">
            <a:spAutoFit/>
          </a:bodyPr>
          <a:lstStyle/>
          <a:p>
            <a:r>
              <a:rPr lang="en-IN" altLang="zh-TW" sz="1600" dirty="0"/>
              <a:t>Destination And Ports</a:t>
            </a:r>
            <a:endParaRPr lang="zh-TW" altLang="en-US" sz="1600" dirty="0"/>
          </a:p>
        </p:txBody>
      </p:sp>
    </p:spTree>
    <p:extLst>
      <p:ext uri="{BB962C8B-B14F-4D97-AF65-F5344CB8AC3E}">
        <p14:creationId xmlns:p14="http://schemas.microsoft.com/office/powerpoint/2010/main" val="3201597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16" name="Picture 15">
            <a:extLst>
              <a:ext uri="{FF2B5EF4-FFF2-40B4-BE49-F238E27FC236}">
                <a16:creationId xmlns:a16="http://schemas.microsoft.com/office/drawing/2014/main" id="{BCC90943-5594-4279-993F-BBCE5A4ED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702660"/>
          </a:xfrm>
          <a:prstGeom prst="rect">
            <a:avLst/>
          </a:prstGeom>
        </p:spPr>
      </p:pic>
    </p:spTree>
    <p:extLst>
      <p:ext uri="{BB962C8B-B14F-4D97-AF65-F5344CB8AC3E}">
        <p14:creationId xmlns:p14="http://schemas.microsoft.com/office/powerpoint/2010/main" val="2868537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10" name="Picture 9">
            <a:extLst>
              <a:ext uri="{FF2B5EF4-FFF2-40B4-BE49-F238E27FC236}">
                <a16:creationId xmlns:a16="http://schemas.microsoft.com/office/drawing/2014/main" id="{2D8318C5-8A55-493B-8A1E-EB4696E7C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5" y="101111"/>
            <a:ext cx="12118330" cy="6655777"/>
          </a:xfrm>
          <a:prstGeom prst="rect">
            <a:avLst/>
          </a:prstGeom>
        </p:spPr>
      </p:pic>
    </p:spTree>
    <p:extLst>
      <p:ext uri="{BB962C8B-B14F-4D97-AF65-F5344CB8AC3E}">
        <p14:creationId xmlns:p14="http://schemas.microsoft.com/office/powerpoint/2010/main" val="2252802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CA7E3538-D9D6-4694-9F5B-6E061888CA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14" y="10014"/>
            <a:ext cx="12010293" cy="6847986"/>
          </a:xfrm>
          <a:prstGeom prst="rect">
            <a:avLst/>
          </a:prstGeom>
        </p:spPr>
      </p:pic>
    </p:spTree>
    <p:extLst>
      <p:ext uri="{BB962C8B-B14F-4D97-AF65-F5344CB8AC3E}">
        <p14:creationId xmlns:p14="http://schemas.microsoft.com/office/powerpoint/2010/main" val="3502377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descr="Thank You Images – Browse 246,084 Stock Photos, Vectors, and ...">
            <a:extLst>
              <a:ext uri="{FF2B5EF4-FFF2-40B4-BE49-F238E27FC236}">
                <a16:creationId xmlns:a16="http://schemas.microsoft.com/office/drawing/2014/main" id="{01B4F69D-6239-4D49-848B-4825A13AE34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293176" y="1481668"/>
            <a:ext cx="9819005" cy="417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578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2" name="TextBox 1">
            <a:extLst>
              <a:ext uri="{FF2B5EF4-FFF2-40B4-BE49-F238E27FC236}">
                <a16:creationId xmlns:a16="http://schemas.microsoft.com/office/drawing/2014/main" id="{ED5503C1-F376-45EE-A1F1-19AE58973A81}"/>
              </a:ext>
            </a:extLst>
          </p:cNvPr>
          <p:cNvSpPr txBox="1"/>
          <p:nvPr/>
        </p:nvSpPr>
        <p:spPr>
          <a:xfrm>
            <a:off x="1574800" y="711200"/>
            <a:ext cx="9042400" cy="923330"/>
          </a:xfrm>
          <a:prstGeom prst="rect">
            <a:avLst/>
          </a:prstGeom>
          <a:noFill/>
        </p:spPr>
        <p:txBody>
          <a:bodyPr wrap="square" rtlCol="0">
            <a:spAutoFit/>
          </a:bodyPr>
          <a:lstStyle/>
          <a:p>
            <a:pPr algn="ctr"/>
            <a:r>
              <a:rPr lang="en-US" altLang="zh-TW" sz="3600" dirty="0">
                <a:solidFill>
                  <a:schemeClr val="accent4">
                    <a:lumMod val="20000"/>
                    <a:lumOff val="80000"/>
                  </a:schemeClr>
                </a:solidFill>
                <a:latin typeface="Times New Roman" panose="02020603050405020304" pitchFamily="18" charset="0"/>
                <a:cs typeface="Times New Roman" panose="02020603050405020304" pitchFamily="18" charset="0"/>
              </a:rPr>
              <a:t>INTERNSHIP REPORT PLAN </a:t>
            </a:r>
          </a:p>
          <a:p>
            <a:endParaRPr lang="zh-TW" altLang="en-US" dirty="0"/>
          </a:p>
        </p:txBody>
      </p:sp>
      <p:sp>
        <p:nvSpPr>
          <p:cNvPr id="3" name="TextBox 2">
            <a:extLst>
              <a:ext uri="{FF2B5EF4-FFF2-40B4-BE49-F238E27FC236}">
                <a16:creationId xmlns:a16="http://schemas.microsoft.com/office/drawing/2014/main" id="{2FCAB4D3-44EC-4AE7-8996-43504795C851}"/>
              </a:ext>
            </a:extLst>
          </p:cNvPr>
          <p:cNvSpPr txBox="1"/>
          <p:nvPr/>
        </p:nvSpPr>
        <p:spPr>
          <a:xfrm>
            <a:off x="489528" y="2401147"/>
            <a:ext cx="10806546" cy="2831544"/>
          </a:xfrm>
          <a:prstGeom prst="rect">
            <a:avLst/>
          </a:prstGeom>
          <a:noFill/>
        </p:spPr>
        <p:txBody>
          <a:bodyPr wrap="square" rtlCol="0">
            <a:spAutoFit/>
          </a:bodyPr>
          <a:lstStyle/>
          <a:p>
            <a:r>
              <a:rPr lang="en-US" altLang="zh-TW" sz="3200" dirty="0">
                <a:solidFill>
                  <a:schemeClr val="accent4">
                    <a:lumMod val="20000"/>
                    <a:lumOff val="80000"/>
                  </a:schemeClr>
                </a:solidFill>
                <a:latin typeface="Times New Roman" panose="02020603050405020304" pitchFamily="18" charset="0"/>
                <a:cs typeface="Times New Roman" panose="02020603050405020304" pitchFamily="18" charset="0"/>
              </a:rPr>
              <a:t>Week 1 &amp; 2: Introduction to MITRE</a:t>
            </a:r>
          </a:p>
          <a:p>
            <a:endParaRPr lang="en-US" altLang="zh-TW" sz="3200"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US" altLang="zh-TW" sz="3200" dirty="0">
                <a:solidFill>
                  <a:schemeClr val="accent4">
                    <a:lumMod val="20000"/>
                    <a:lumOff val="80000"/>
                  </a:schemeClr>
                </a:solidFill>
                <a:latin typeface="Times New Roman" panose="02020603050405020304" pitchFamily="18" charset="0"/>
                <a:cs typeface="Times New Roman" panose="02020603050405020304" pitchFamily="18" charset="0"/>
              </a:rPr>
              <a:t>Week 3: Goal Selection and Comprehensive Understanding</a:t>
            </a:r>
          </a:p>
          <a:p>
            <a:endParaRPr lang="en-US" altLang="zh-TW" sz="3200"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US" altLang="zh-TW" sz="3200" dirty="0">
                <a:solidFill>
                  <a:schemeClr val="accent4">
                    <a:lumMod val="20000"/>
                    <a:lumOff val="80000"/>
                  </a:schemeClr>
                </a:solidFill>
                <a:latin typeface="Times New Roman" panose="02020603050405020304" pitchFamily="18" charset="0"/>
                <a:cs typeface="Times New Roman" panose="02020603050405020304" pitchFamily="18" charset="0"/>
              </a:rPr>
              <a:t>Week 4: Real-World Applications in MITRE Engage Goal</a:t>
            </a:r>
            <a:endParaRPr lang="en-US" altLang="zh-TW" sz="1800" dirty="0">
              <a:solidFill>
                <a:srgbClr val="FFFFFF"/>
              </a:solidFill>
              <a:latin typeface="Canva Sans Bold"/>
            </a:endParaRPr>
          </a:p>
          <a:p>
            <a:endParaRPr lang="zh-TW" altLang="en-US" dirty="0"/>
          </a:p>
        </p:txBody>
      </p:sp>
    </p:spTree>
    <p:extLst>
      <p:ext uri="{BB962C8B-B14F-4D97-AF65-F5344CB8AC3E}">
        <p14:creationId xmlns:p14="http://schemas.microsoft.com/office/powerpoint/2010/main" val="2124604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9232"/>
            <a:ext cx="12192000" cy="6863040"/>
          </a:xfrm>
          <a:prstGeom prst="rect">
            <a:avLst/>
          </a:prstGeom>
        </p:spPr>
      </p:pic>
      <p:pic>
        <p:nvPicPr>
          <p:cNvPr id="8" name="Picture 7">
            <a:extLst>
              <a:ext uri="{FF2B5EF4-FFF2-40B4-BE49-F238E27FC236}">
                <a16:creationId xmlns:a16="http://schemas.microsoft.com/office/drawing/2014/main" id="{27961B9E-E514-4A27-9478-18A274D22834}"/>
              </a:ext>
            </a:extLst>
          </p:cNvPr>
          <p:cNvPicPr>
            <a:picLocks noChangeAspect="1"/>
          </p:cNvPicPr>
          <p:nvPr/>
        </p:nvPicPr>
        <p:blipFill rotWithShape="1">
          <a:blip r:embed="rId3"/>
          <a:srcRect l="1939" t="11146" r="1000"/>
          <a:stretch/>
        </p:blipFill>
        <p:spPr>
          <a:xfrm rot="5400000">
            <a:off x="774305" y="2076635"/>
            <a:ext cx="3999346" cy="5240115"/>
          </a:xfrm>
          <a:prstGeom prst="rect">
            <a:avLst/>
          </a:prstGeom>
        </p:spPr>
      </p:pic>
      <p:pic>
        <p:nvPicPr>
          <p:cNvPr id="10" name="Picture 9">
            <a:extLst>
              <a:ext uri="{FF2B5EF4-FFF2-40B4-BE49-F238E27FC236}">
                <a16:creationId xmlns:a16="http://schemas.microsoft.com/office/drawing/2014/main" id="{DB93D097-B15D-4E6C-8C95-6E3E8ECD4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41" y="2784765"/>
            <a:ext cx="5098473" cy="3823854"/>
          </a:xfrm>
          <a:prstGeom prst="rect">
            <a:avLst/>
          </a:prstGeom>
        </p:spPr>
      </p:pic>
      <p:pic>
        <p:nvPicPr>
          <p:cNvPr id="11" name="Picture 10">
            <a:extLst>
              <a:ext uri="{FF2B5EF4-FFF2-40B4-BE49-F238E27FC236}">
                <a16:creationId xmlns:a16="http://schemas.microsoft.com/office/drawing/2014/main" id="{660C4E7D-D671-4E4E-8A22-571167A0AB5A}"/>
              </a:ext>
            </a:extLst>
          </p:cNvPr>
          <p:cNvPicPr>
            <a:picLocks noChangeAspect="1"/>
          </p:cNvPicPr>
          <p:nvPr/>
        </p:nvPicPr>
        <p:blipFill rotWithShape="1">
          <a:blip r:embed="rId3"/>
          <a:srcRect l="1939" t="11146" r="1000"/>
          <a:stretch/>
        </p:blipFill>
        <p:spPr>
          <a:xfrm rot="5400000">
            <a:off x="7082743" y="2076635"/>
            <a:ext cx="3999347" cy="5240116"/>
          </a:xfrm>
          <a:prstGeom prst="rect">
            <a:avLst/>
          </a:prstGeom>
        </p:spPr>
      </p:pic>
      <p:pic>
        <p:nvPicPr>
          <p:cNvPr id="12" name="Picture 11">
            <a:extLst>
              <a:ext uri="{FF2B5EF4-FFF2-40B4-BE49-F238E27FC236}">
                <a16:creationId xmlns:a16="http://schemas.microsoft.com/office/drawing/2014/main" id="{BCB998C5-79FB-4760-934A-3202C94EF7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3179" y="2784765"/>
            <a:ext cx="5098474" cy="3823856"/>
          </a:xfrm>
          <a:prstGeom prst="rect">
            <a:avLst/>
          </a:prstGeom>
        </p:spPr>
      </p:pic>
      <p:sp>
        <p:nvSpPr>
          <p:cNvPr id="7" name="TextBox 6">
            <a:extLst>
              <a:ext uri="{FF2B5EF4-FFF2-40B4-BE49-F238E27FC236}">
                <a16:creationId xmlns:a16="http://schemas.microsoft.com/office/drawing/2014/main" id="{6AAD3453-311B-4257-B97C-82A362132086}"/>
              </a:ext>
            </a:extLst>
          </p:cNvPr>
          <p:cNvSpPr txBox="1"/>
          <p:nvPr/>
        </p:nvSpPr>
        <p:spPr>
          <a:xfrm>
            <a:off x="1016000" y="264899"/>
            <a:ext cx="10160000" cy="5232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800" dirty="0">
                <a:solidFill>
                  <a:schemeClr val="accent4">
                    <a:lumMod val="20000"/>
                    <a:lumOff val="80000"/>
                  </a:schemeClr>
                </a:solidFill>
                <a:latin typeface="Times New Roman" panose="02020603050405020304" pitchFamily="18" charset="0"/>
                <a:cs typeface="Times New Roman" panose="02020603050405020304" pitchFamily="18" charset="0"/>
              </a:rPr>
              <a:t>INTERACTION WITH OUR PROFESSOR AND TEAM-MATES</a:t>
            </a:r>
            <a:endParaRPr lang="zh-TW" altLang="en-US" sz="28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FF66B13-E1FE-4B1A-96D6-84FC051B8CB5}"/>
              </a:ext>
            </a:extLst>
          </p:cNvPr>
          <p:cNvSpPr txBox="1"/>
          <p:nvPr/>
        </p:nvSpPr>
        <p:spPr>
          <a:xfrm>
            <a:off x="309418" y="1043785"/>
            <a:ext cx="11573164" cy="1477328"/>
          </a:xfrm>
          <a:prstGeom prst="rect">
            <a:avLst/>
          </a:prstGeom>
          <a:noFill/>
        </p:spPr>
        <p:txBody>
          <a:bodyPr wrap="square" rtlCol="0">
            <a:spAutoFit/>
          </a:bodyPr>
          <a:lstStyle/>
          <a:p>
            <a:pPr marL="285750" indent="-285750">
              <a:buFont typeface="Arial" panose="020B0604020202020204" pitchFamily="34" charset="0"/>
              <a:buChar char="•"/>
            </a:pPr>
            <a:r>
              <a:rPr lang="en-IN" altLang="zh-TW" dirty="0">
                <a:solidFill>
                  <a:schemeClr val="accent4">
                    <a:lumMod val="20000"/>
                    <a:lumOff val="80000"/>
                  </a:schemeClr>
                </a:solidFill>
              </a:rPr>
              <a:t>Getting along with our professor and team-mates was great as they were friendly and most welcoming.</a:t>
            </a:r>
          </a:p>
          <a:p>
            <a:pPr marL="285750" indent="-285750">
              <a:buFont typeface="Arial" panose="020B0604020202020204" pitchFamily="34" charset="0"/>
              <a:buChar char="•"/>
            </a:pPr>
            <a:endParaRPr lang="en-IN" altLang="zh-TW" dirty="0">
              <a:solidFill>
                <a:schemeClr val="accent4">
                  <a:lumMod val="20000"/>
                  <a:lumOff val="80000"/>
                </a:schemeClr>
              </a:solidFill>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Söhne"/>
              </a:rPr>
              <a:t>Working with our Prof. </a:t>
            </a:r>
            <a:r>
              <a:rPr lang="en-IN" altLang="zh-TW" i="0" dirty="0">
                <a:solidFill>
                  <a:schemeClr val="accent4">
                    <a:lumMod val="20000"/>
                    <a:lumOff val="80000"/>
                  </a:schemeClr>
                </a:solidFill>
                <a:effectLst/>
                <a:latin typeface="Times New Roman" panose="02020603050405020304" pitchFamily="18" charset="0"/>
              </a:rPr>
              <a:t>Ren-Hung</a:t>
            </a:r>
            <a:r>
              <a:rPr lang="en-IN" altLang="zh-TW" b="1" i="0" dirty="0">
                <a:solidFill>
                  <a:srgbClr val="000000"/>
                </a:solidFill>
                <a:effectLst/>
                <a:latin typeface="Times New Roman" panose="02020603050405020304" pitchFamily="18" charset="0"/>
              </a:rPr>
              <a:t> </a:t>
            </a:r>
            <a:r>
              <a:rPr lang="en-US" altLang="zh-TW" b="0" i="0" dirty="0">
                <a:solidFill>
                  <a:schemeClr val="accent4">
                    <a:lumMod val="20000"/>
                    <a:lumOff val="80000"/>
                  </a:schemeClr>
                </a:solidFill>
                <a:effectLst/>
                <a:latin typeface="Söhne"/>
              </a:rPr>
              <a:t>Hwang has been an inspiring journey filled with valuable mentorship and guidance.</a:t>
            </a:r>
          </a:p>
          <a:p>
            <a:pPr marL="285750" indent="-285750">
              <a:buFont typeface="Arial" panose="020B0604020202020204" pitchFamily="34" charset="0"/>
              <a:buChar char="•"/>
            </a:pPr>
            <a:endParaRPr lang="en-US" altLang="zh-TW" b="0" i="0" dirty="0">
              <a:solidFill>
                <a:schemeClr val="accent4">
                  <a:lumMod val="20000"/>
                  <a:lumOff val="80000"/>
                </a:schemeClr>
              </a:solidFill>
              <a:effectLst/>
              <a:latin typeface="Söhne"/>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Söhne"/>
              </a:rPr>
              <a:t>Collaborating with such amazing teammates has been a truly positive and enriching experience.</a:t>
            </a:r>
            <a:endParaRPr lang="zh-TW" altLang="en-US" dirty="0">
              <a:solidFill>
                <a:schemeClr val="accent4">
                  <a:lumMod val="20000"/>
                  <a:lumOff val="80000"/>
                </a:schemeClr>
              </a:solidFill>
            </a:endParaRPr>
          </a:p>
        </p:txBody>
      </p:sp>
    </p:spTree>
    <p:extLst>
      <p:ext uri="{BB962C8B-B14F-4D97-AF65-F5344CB8AC3E}">
        <p14:creationId xmlns:p14="http://schemas.microsoft.com/office/powerpoint/2010/main" val="1882211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15" name="Picture 14">
            <a:extLst>
              <a:ext uri="{FF2B5EF4-FFF2-40B4-BE49-F238E27FC236}">
                <a16:creationId xmlns:a16="http://schemas.microsoft.com/office/drawing/2014/main" id="{60455900-97AE-40BB-8A86-9254B19676AF}"/>
              </a:ext>
            </a:extLst>
          </p:cNvPr>
          <p:cNvPicPr>
            <a:picLocks noChangeAspect="1"/>
          </p:cNvPicPr>
          <p:nvPr/>
        </p:nvPicPr>
        <p:blipFill rotWithShape="1">
          <a:blip r:embed="rId3"/>
          <a:srcRect l="1939" t="11146" r="1000"/>
          <a:stretch/>
        </p:blipFill>
        <p:spPr>
          <a:xfrm rot="5400000">
            <a:off x="977504" y="1919617"/>
            <a:ext cx="3999346" cy="5240115"/>
          </a:xfrm>
          <a:prstGeom prst="rect">
            <a:avLst/>
          </a:prstGeom>
        </p:spPr>
      </p:pic>
      <p:pic>
        <p:nvPicPr>
          <p:cNvPr id="16" name="Picture 15">
            <a:extLst>
              <a:ext uri="{FF2B5EF4-FFF2-40B4-BE49-F238E27FC236}">
                <a16:creationId xmlns:a16="http://schemas.microsoft.com/office/drawing/2014/main" id="{D8722C10-C5C1-48C4-ACB5-DEC1F00775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649" y="2648528"/>
            <a:ext cx="5043055" cy="3782291"/>
          </a:xfrm>
          <a:prstGeom prst="rect">
            <a:avLst/>
          </a:prstGeom>
        </p:spPr>
      </p:pic>
      <p:pic>
        <p:nvPicPr>
          <p:cNvPr id="18" name="Picture 17">
            <a:extLst>
              <a:ext uri="{FF2B5EF4-FFF2-40B4-BE49-F238E27FC236}">
                <a16:creationId xmlns:a16="http://schemas.microsoft.com/office/drawing/2014/main" id="{16BBDF0F-8469-480B-8F6D-8DD15CE4E106}"/>
              </a:ext>
            </a:extLst>
          </p:cNvPr>
          <p:cNvPicPr>
            <a:picLocks noChangeAspect="1"/>
          </p:cNvPicPr>
          <p:nvPr/>
        </p:nvPicPr>
        <p:blipFill rotWithShape="1">
          <a:blip r:embed="rId3"/>
          <a:srcRect l="1939" t="11146" r="1000"/>
          <a:stretch/>
        </p:blipFill>
        <p:spPr>
          <a:xfrm rot="5400000">
            <a:off x="7045811" y="1885752"/>
            <a:ext cx="3999346" cy="5307841"/>
          </a:xfrm>
          <a:prstGeom prst="rect">
            <a:avLst/>
          </a:prstGeom>
        </p:spPr>
      </p:pic>
      <p:pic>
        <p:nvPicPr>
          <p:cNvPr id="19" name="Picture 18">
            <a:extLst>
              <a:ext uri="{FF2B5EF4-FFF2-40B4-BE49-F238E27FC236}">
                <a16:creationId xmlns:a16="http://schemas.microsoft.com/office/drawing/2014/main" id="{22AD446E-EB0F-46CC-A0C3-7326549CE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774" y="2613889"/>
            <a:ext cx="5135419" cy="3851565"/>
          </a:xfrm>
          <a:prstGeom prst="rect">
            <a:avLst/>
          </a:prstGeom>
        </p:spPr>
      </p:pic>
      <p:sp>
        <p:nvSpPr>
          <p:cNvPr id="20" name="TextBox 19">
            <a:extLst>
              <a:ext uri="{FF2B5EF4-FFF2-40B4-BE49-F238E27FC236}">
                <a16:creationId xmlns:a16="http://schemas.microsoft.com/office/drawing/2014/main" id="{50659664-C266-4F61-A097-72731700D34F}"/>
              </a:ext>
            </a:extLst>
          </p:cNvPr>
          <p:cNvSpPr txBox="1"/>
          <p:nvPr/>
        </p:nvSpPr>
        <p:spPr>
          <a:xfrm>
            <a:off x="3512901" y="235528"/>
            <a:ext cx="4864481" cy="5232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800" dirty="0">
                <a:solidFill>
                  <a:schemeClr val="accent4">
                    <a:lumMod val="20000"/>
                    <a:lumOff val="80000"/>
                  </a:schemeClr>
                </a:solidFill>
                <a:latin typeface="Times New Roman" panose="02020603050405020304" pitchFamily="18" charset="0"/>
                <a:cs typeface="Times New Roman" panose="02020603050405020304" pitchFamily="18" charset="0"/>
              </a:rPr>
              <a:t>FOOD IN TAINAN</a:t>
            </a:r>
            <a:endParaRPr lang="zh-TW" altLang="en-US" sz="28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47456C82-6C5A-4CE2-BBBC-31894D41C51D}"/>
              </a:ext>
            </a:extLst>
          </p:cNvPr>
          <p:cNvSpPr txBox="1"/>
          <p:nvPr/>
        </p:nvSpPr>
        <p:spPr>
          <a:xfrm>
            <a:off x="572655" y="1117600"/>
            <a:ext cx="11194472" cy="1015663"/>
          </a:xfrm>
          <a:prstGeom prst="rect">
            <a:avLst/>
          </a:prstGeom>
          <a:noFill/>
        </p:spPr>
        <p:txBody>
          <a:bodyPr wrap="square" rtlCol="0">
            <a:spAutoFit/>
          </a:bodyPr>
          <a:lstStyle/>
          <a:p>
            <a:pPr marL="285750" indent="-285750">
              <a:buFont typeface="Arial" panose="020B0604020202020204" pitchFamily="34" charset="0"/>
              <a:buChar char="•"/>
            </a:pPr>
            <a:r>
              <a:rPr lang="en-IN" altLang="zh-TW" sz="2000" dirty="0">
                <a:solidFill>
                  <a:schemeClr val="accent4">
                    <a:lumMod val="20000"/>
                    <a:lumOff val="80000"/>
                  </a:schemeClr>
                </a:solidFill>
                <a:latin typeface="Times New Roman" panose="02020603050405020304" pitchFamily="18" charset="0"/>
                <a:cs typeface="Times New Roman" panose="02020603050405020304" pitchFamily="18" charset="0"/>
              </a:rPr>
              <a:t>We were delighted to have lunch on our DAY-1 with our professor and teammates.</a:t>
            </a:r>
          </a:p>
          <a:p>
            <a:pPr marL="285750" indent="-285750">
              <a:buFont typeface="Arial" panose="020B0604020202020204" pitchFamily="34" charset="0"/>
              <a:buChar char="•"/>
            </a:pPr>
            <a:endParaRPr lang="en-IN" altLang="zh-TW" sz="20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altLang="zh-TW" sz="2000" dirty="0">
                <a:solidFill>
                  <a:schemeClr val="accent4">
                    <a:lumMod val="20000"/>
                    <a:lumOff val="80000"/>
                  </a:schemeClr>
                </a:solidFill>
                <a:latin typeface="Times New Roman" panose="02020603050405020304" pitchFamily="18" charset="0"/>
                <a:cs typeface="Times New Roman" panose="02020603050405020304" pitchFamily="18" charset="0"/>
              </a:rPr>
              <a:t>We went to Guiren district in Tainan, and had various delightful meals. </a:t>
            </a:r>
            <a:endParaRPr lang="zh-TW" altLang="en-US" sz="20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5754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4" name="TextBox 3">
            <a:extLst>
              <a:ext uri="{FF2B5EF4-FFF2-40B4-BE49-F238E27FC236}">
                <a16:creationId xmlns:a16="http://schemas.microsoft.com/office/drawing/2014/main" id="{93BD52AC-60E6-48B2-98DA-9922E4A93587}"/>
              </a:ext>
            </a:extLst>
          </p:cNvPr>
          <p:cNvSpPr txBox="1"/>
          <p:nvPr/>
        </p:nvSpPr>
        <p:spPr>
          <a:xfrm>
            <a:off x="1496291" y="2152073"/>
            <a:ext cx="9199418" cy="1569660"/>
          </a:xfrm>
          <a:prstGeom prst="rect">
            <a:avLst/>
          </a:prstGeom>
          <a:solidFill>
            <a:srgbClr val="343F56">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9600" dirty="0">
                <a:solidFill>
                  <a:schemeClr val="accent4">
                    <a:lumMod val="20000"/>
                    <a:lumOff val="80000"/>
                  </a:schemeClr>
                </a:solidFill>
                <a:latin typeface="Bookman Old Style" panose="02050604050505020204" pitchFamily="18" charset="0"/>
              </a:rPr>
              <a:t>WEEK – 1&amp;2</a:t>
            </a:r>
            <a:endParaRPr lang="zh-TW" altLang="en-US" sz="9600" dirty="0">
              <a:solidFill>
                <a:schemeClr val="accent4">
                  <a:lumMod val="20000"/>
                  <a:lumOff val="80000"/>
                </a:schemeClr>
              </a:solidFill>
              <a:latin typeface="Bookman Old Style" panose="02050604050505020204" pitchFamily="18" charset="0"/>
            </a:endParaRPr>
          </a:p>
        </p:txBody>
      </p:sp>
    </p:spTree>
    <p:extLst>
      <p:ext uri="{BB962C8B-B14F-4D97-AF65-F5344CB8AC3E}">
        <p14:creationId xmlns:p14="http://schemas.microsoft.com/office/powerpoint/2010/main" val="532861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2" name="TextBox 1">
            <a:extLst>
              <a:ext uri="{FF2B5EF4-FFF2-40B4-BE49-F238E27FC236}">
                <a16:creationId xmlns:a16="http://schemas.microsoft.com/office/drawing/2014/main" id="{6A9A6424-913A-4F0E-AEE0-721F63B60E4C}"/>
              </a:ext>
            </a:extLst>
          </p:cNvPr>
          <p:cNvSpPr txBox="1"/>
          <p:nvPr/>
        </p:nvSpPr>
        <p:spPr>
          <a:xfrm>
            <a:off x="886691" y="1080655"/>
            <a:ext cx="10538691" cy="4524315"/>
          </a:xfrm>
          <a:prstGeom prst="rect">
            <a:avLst/>
          </a:prstGeom>
          <a:noFill/>
        </p:spPr>
        <p:txBody>
          <a:bodyPr wrap="square" rtlCol="0">
            <a:spAutoFit/>
          </a:bodyPr>
          <a:lstStyle/>
          <a:p>
            <a:r>
              <a:rPr lang="en-US" altLang="zh-TW" sz="4000" b="1" kern="0" cap="all" spc="75" dirty="0">
                <a:solidFill>
                  <a:schemeClr val="accent2">
                    <a:lumMod val="20000"/>
                    <a:lumOff val="80000"/>
                  </a:schemeClr>
                </a:solidFill>
                <a:effectLst/>
                <a:latin typeface="Times New Roman" panose="02020603050405020304" pitchFamily="18" charset="0"/>
                <a:ea typeface="新細明體" panose="02020500000000000000" pitchFamily="18" charset="-120"/>
                <a:cs typeface="Times New Roman" panose="02020603050405020304" pitchFamily="18" charset="0"/>
              </a:rPr>
              <a:t>WHY ENGAGE?</a:t>
            </a:r>
          </a:p>
          <a:p>
            <a:br>
              <a:rPr lang="en-US" altLang="zh-TW" sz="2400" b="1" kern="0" cap="all" spc="75" dirty="0">
                <a:solidFill>
                  <a:schemeClr val="accent4">
                    <a:lumMod val="20000"/>
                    <a:lumOff val="80000"/>
                  </a:schemeClr>
                </a:solidFill>
                <a:effectLst/>
                <a:latin typeface="Arial" panose="020B0604020202020204" pitchFamily="34" charset="0"/>
                <a:ea typeface="新細明體" panose="02020500000000000000" pitchFamily="18" charset="-120"/>
                <a:cs typeface="Times New Roman" panose="02020603050405020304" pitchFamily="18" charset="0"/>
              </a:rPr>
            </a:br>
            <a:br>
              <a:rPr lang="zh-TW" altLang="zh-TW" sz="3200" kern="100" dirty="0">
                <a:solidFill>
                  <a:schemeClr val="accent4">
                    <a:lumMod val="20000"/>
                    <a:lumOff val="80000"/>
                  </a:schemeClr>
                </a:solidFill>
                <a:effectLst/>
                <a:latin typeface="Times New Roman" panose="02020603050405020304" pitchFamily="18" charset="0"/>
                <a:ea typeface="新細明體" panose="02020500000000000000" pitchFamily="18" charset="-120"/>
                <a:cs typeface="Times New Roman" panose="02020603050405020304" pitchFamily="18" charset="0"/>
              </a:rPr>
            </a:br>
            <a:r>
              <a:rPr lang="en-IN" altLang="zh-TW" sz="3200" kern="100" dirty="0">
                <a:solidFill>
                  <a:schemeClr val="accent4">
                    <a:lumMod val="20000"/>
                    <a:lumOff val="80000"/>
                  </a:schemeClr>
                </a:solidFill>
                <a:effectLs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3200" i="1" kern="0" spc="75" dirty="0">
                <a:solidFill>
                  <a:schemeClr val="accent4">
                    <a:lumMod val="20000"/>
                    <a:lumOff val="80000"/>
                  </a:schemeClr>
                </a:solidFill>
                <a:effectLst/>
                <a:latin typeface="Times New Roman" panose="02020603050405020304" pitchFamily="18" charset="0"/>
                <a:ea typeface="新細明體" panose="02020500000000000000" pitchFamily="18" charset="-120"/>
                <a:cs typeface="Times New Roman" panose="02020603050405020304" pitchFamily="18" charset="0"/>
              </a:rPr>
              <a:t>With traditional cyber defense, the adversary only needs to be right once …</a:t>
            </a:r>
          </a:p>
          <a:p>
            <a:br>
              <a:rPr lang="zh-TW" altLang="zh-TW" sz="3200" i="1" kern="100" dirty="0">
                <a:solidFill>
                  <a:schemeClr val="accent4">
                    <a:lumMod val="20000"/>
                    <a:lumOff val="80000"/>
                  </a:schemeClr>
                </a:solidFill>
                <a:effectLst/>
                <a:latin typeface="Times New Roman" panose="02020603050405020304" pitchFamily="18" charset="0"/>
                <a:ea typeface="新細明體" panose="02020500000000000000" pitchFamily="18" charset="-120"/>
                <a:cs typeface="Times New Roman" panose="02020603050405020304" pitchFamily="18" charset="0"/>
              </a:rPr>
            </a:br>
            <a:r>
              <a:rPr lang="en-US" altLang="zh-TW" sz="3200" b="1" i="1" kern="0" spc="75" dirty="0">
                <a:solidFill>
                  <a:schemeClr val="accent2">
                    <a:lumMod val="20000"/>
                    <a:lumOff val="80000"/>
                  </a:schemeClr>
                </a:solidFill>
                <a:effectLst/>
                <a:latin typeface="Times New Roman" panose="02020603050405020304" pitchFamily="18" charset="0"/>
                <a:ea typeface="新細明體" panose="02020500000000000000" pitchFamily="18" charset="-120"/>
                <a:cs typeface="Times New Roman" panose="02020603050405020304" pitchFamily="18" charset="0"/>
              </a:rPr>
              <a:t>… but with adversary engagement, the adversary only needs to be wrong once.</a:t>
            </a:r>
            <a:br>
              <a:rPr lang="zh-TW" altLang="zh-TW" sz="3200" i="1" kern="100" dirty="0">
                <a:solidFill>
                  <a:schemeClr val="accent5">
                    <a:lumMod val="75000"/>
                  </a:schemeClr>
                </a:solidFill>
                <a:effectLst/>
                <a:latin typeface="Times New Roman" panose="02020603050405020304" pitchFamily="18" charset="0"/>
                <a:ea typeface="新細明體" panose="02020500000000000000" pitchFamily="18" charset="-120"/>
                <a:cs typeface="Times New Roman" panose="02020603050405020304" pitchFamily="18" charset="0"/>
              </a:rPr>
            </a:br>
            <a:endParaRPr lang="zh-TW"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5766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3603</TotalTime>
  <Words>3869</Words>
  <Application>Microsoft Office PowerPoint</Application>
  <PresentationFormat>Widescreen</PresentationFormat>
  <Paragraphs>373</Paragraphs>
  <Slides>48</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48</vt:i4>
      </vt:variant>
    </vt:vector>
  </HeadingPairs>
  <TitlesOfParts>
    <vt:vector size="64" baseType="lpstr">
      <vt:lpstr>Canva Sans Bold</vt:lpstr>
      <vt:lpstr>Inter</vt:lpstr>
      <vt:lpstr>OpenSansRegular</vt:lpstr>
      <vt:lpstr>Quicksand Bold</vt:lpstr>
      <vt:lpstr>Söhne</vt:lpstr>
      <vt:lpstr>新細明體</vt:lpstr>
      <vt:lpstr>Arial</vt:lpstr>
      <vt:lpstr>Bahnschrift SemiBold</vt:lpstr>
      <vt:lpstr>Bookman Old Style</vt:lpstr>
      <vt:lpstr>Calibri</vt:lpstr>
      <vt:lpstr>Calibri Light</vt:lpstr>
      <vt:lpstr>Cambria</vt:lpstr>
      <vt:lpstr>Segoe UI Variable Text Semibold</vt:lpstr>
      <vt:lpstr>Symbol</vt:lpstr>
      <vt:lpstr>Times New Roman</vt:lpstr>
      <vt:lpstr>Office Theme</vt:lpstr>
      <vt:lpstr>MITRE ENGAGE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80</cp:revision>
  <dcterms:created xsi:type="dcterms:W3CDTF">2023-09-27T10:14:58Z</dcterms:created>
  <dcterms:modified xsi:type="dcterms:W3CDTF">2023-10-06T04:45:37Z</dcterms:modified>
</cp:coreProperties>
</file>